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31"/>
  </p:notesMasterIdLst>
  <p:sldIdLst>
    <p:sldId id="256" r:id="rId6"/>
    <p:sldId id="257" r:id="rId7"/>
    <p:sldId id="258" r:id="rId8"/>
    <p:sldId id="259" r:id="rId9"/>
    <p:sldId id="260" r:id="rId10"/>
    <p:sldId id="261" r:id="rId11"/>
    <p:sldId id="262" r:id="rId12"/>
    <p:sldId id="263" r:id="rId13"/>
    <p:sldId id="281" r:id="rId14"/>
    <p:sldId id="264" r:id="rId15"/>
    <p:sldId id="265" r:id="rId16"/>
    <p:sldId id="266" r:id="rId17"/>
    <p:sldId id="267" r:id="rId18"/>
    <p:sldId id="268" r:id="rId19"/>
    <p:sldId id="269" r:id="rId20"/>
    <p:sldId id="270" r:id="rId21"/>
    <p:sldId id="271" r:id="rId22"/>
    <p:sldId id="274" r:id="rId23"/>
    <p:sldId id="275" r:id="rId24"/>
    <p:sldId id="276" r:id="rId25"/>
    <p:sldId id="277" r:id="rId26"/>
    <p:sldId id="278" r:id="rId27"/>
    <p:sldId id="280" r:id="rId28"/>
    <p:sldId id="272" r:id="rId29"/>
    <p:sldId id="27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0" d="100"/>
          <a:sy n="80" d="100"/>
        </p:scale>
        <p:origin x="354" y="9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1" name="PlaceHolder 1"/>
          <p:cNvSpPr>
            <a:spLocks noGrp="1"/>
          </p:cNvSpPr>
          <p:nvPr>
            <p:ph type="body"/>
          </p:nvPr>
        </p:nvSpPr>
        <p:spPr>
          <a:xfrm>
            <a:off x="756000" y="5078520"/>
            <a:ext cx="6047640" cy="4811040"/>
          </a:xfrm>
          <a:prstGeom prst="rect">
            <a:avLst/>
          </a:prstGeom>
        </p:spPr>
        <p:txBody>
          <a:bodyPr lIns="0" tIns="0" rIns="0" bIns="0"/>
          <a:lstStyle/>
          <a:p>
            <a:r>
              <a:rPr lang="en-IN" sz="2000" b="0" strike="noStrike" spc="-1">
                <a:solidFill>
                  <a:srgbClr val="000000"/>
                </a:solidFill>
                <a:uFill>
                  <a:solidFill>
                    <a:srgbClr val="FFFFFF"/>
                  </a:solidFill>
                </a:uFill>
                <a:latin typeface="Arial"/>
              </a:rPr>
              <a:t>Click to edit the notes format</a:t>
            </a:r>
          </a:p>
        </p:txBody>
      </p:sp>
      <p:sp>
        <p:nvSpPr>
          <p:cNvPr id="182" name="PlaceHolder 2"/>
          <p:cNvSpPr>
            <a:spLocks noGrp="1"/>
          </p:cNvSpPr>
          <p:nvPr>
            <p:ph type="hdr"/>
          </p:nvPr>
        </p:nvSpPr>
        <p:spPr>
          <a:xfrm>
            <a:off x="0" y="0"/>
            <a:ext cx="3280680" cy="534240"/>
          </a:xfrm>
          <a:prstGeom prst="rect">
            <a:avLst/>
          </a:prstGeom>
        </p:spPr>
        <p:txBody>
          <a:bodyPr lIns="0" tIns="0" rIns="0" bIns="0"/>
          <a:lstStyle/>
          <a:p>
            <a:r>
              <a:rPr lang="en-IN" sz="1400" b="0" strike="noStrike" spc="-1">
                <a:solidFill>
                  <a:srgbClr val="000000"/>
                </a:solidFill>
                <a:uFill>
                  <a:solidFill>
                    <a:srgbClr val="FFFFFF"/>
                  </a:solidFill>
                </a:uFill>
                <a:latin typeface="Times New Roman"/>
              </a:rPr>
              <a:t>&lt;header&gt;</a:t>
            </a:r>
          </a:p>
        </p:txBody>
      </p:sp>
      <p:sp>
        <p:nvSpPr>
          <p:cNvPr id="183" name="PlaceHolder 3"/>
          <p:cNvSpPr>
            <a:spLocks noGrp="1"/>
          </p:cNvSpPr>
          <p:nvPr>
            <p:ph type="dt"/>
          </p:nvPr>
        </p:nvSpPr>
        <p:spPr>
          <a:xfrm>
            <a:off x="4278960" y="0"/>
            <a:ext cx="3280680" cy="534240"/>
          </a:xfrm>
          <a:prstGeom prst="rect">
            <a:avLst/>
          </a:prstGeom>
        </p:spPr>
        <p:txBody>
          <a:bodyPr lIns="0" tIns="0" rIns="0" bIns="0"/>
          <a:lstStyle/>
          <a:p>
            <a:pPr algn="r"/>
            <a:r>
              <a:rPr lang="en-IN" sz="1400" b="0" strike="noStrike" spc="-1">
                <a:solidFill>
                  <a:srgbClr val="000000"/>
                </a:solidFill>
                <a:uFill>
                  <a:solidFill>
                    <a:srgbClr val="FFFFFF"/>
                  </a:solidFill>
                </a:uFill>
                <a:latin typeface="Times New Roman"/>
              </a:rPr>
              <a:t>&lt;date/time&gt;</a:t>
            </a:r>
          </a:p>
        </p:txBody>
      </p:sp>
      <p:sp>
        <p:nvSpPr>
          <p:cNvPr id="184" name="PlaceHolder 4"/>
          <p:cNvSpPr>
            <a:spLocks noGrp="1"/>
          </p:cNvSpPr>
          <p:nvPr>
            <p:ph type="ftr"/>
          </p:nvPr>
        </p:nvSpPr>
        <p:spPr>
          <a:xfrm>
            <a:off x="0" y="10157400"/>
            <a:ext cx="3280680" cy="534240"/>
          </a:xfrm>
          <a:prstGeom prst="rect">
            <a:avLst/>
          </a:prstGeom>
        </p:spPr>
        <p:txBody>
          <a:bodyPr lIns="0" tIns="0" rIns="0" bIns="0" anchor="b"/>
          <a:lstStyle/>
          <a:p>
            <a:r>
              <a:rPr lang="en-IN" sz="1400" b="0" strike="noStrike" spc="-1">
                <a:solidFill>
                  <a:srgbClr val="000000"/>
                </a:solidFill>
                <a:uFill>
                  <a:solidFill>
                    <a:srgbClr val="FFFFFF"/>
                  </a:solidFill>
                </a:uFill>
                <a:latin typeface="Times New Roman"/>
              </a:rPr>
              <a:t>&lt;footer&gt;</a:t>
            </a:r>
          </a:p>
        </p:txBody>
      </p:sp>
      <p:sp>
        <p:nvSpPr>
          <p:cNvPr id="185" name="PlaceHolder 5"/>
          <p:cNvSpPr>
            <a:spLocks noGrp="1"/>
          </p:cNvSpPr>
          <p:nvPr>
            <p:ph type="sldNum"/>
          </p:nvPr>
        </p:nvSpPr>
        <p:spPr>
          <a:xfrm>
            <a:off x="4278960" y="10157400"/>
            <a:ext cx="3280680" cy="534240"/>
          </a:xfrm>
          <a:prstGeom prst="rect">
            <a:avLst/>
          </a:prstGeom>
        </p:spPr>
        <p:txBody>
          <a:bodyPr lIns="0" tIns="0" rIns="0" bIns="0" anchor="b"/>
          <a:lstStyle/>
          <a:p>
            <a:pPr algn="r"/>
            <a:fld id="{7AF558E8-EE7F-4ED6-BE2E-F4736E712C02}" type="slidenum">
              <a:rPr lang="en-IN" sz="1400" b="0" strike="noStrike" spc="-1">
                <a:solidFill>
                  <a:srgbClr val="000000"/>
                </a:solidFill>
                <a:uFill>
                  <a:solidFill>
                    <a:srgbClr val="FFFFFF"/>
                  </a:solidFill>
                </a:uFill>
                <a:latin typeface="Times New Roman"/>
              </a:rPr>
              <a:t>‹#›</a:t>
            </a:fld>
            <a:endParaRPr lang="en-IN"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400640"/>
            <a:ext cx="5485680" cy="359964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220"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8C1B232-664F-4F68-91CD-0D9C4A998CFC}" type="slidenum">
              <a:rPr lang="en-IN" sz="1200" b="0" strike="noStrike" spc="-1">
                <a:solidFill>
                  <a:srgbClr val="000000"/>
                </a:solidFill>
                <a:uFill>
                  <a:solidFill>
                    <a:srgbClr val="FFFFFF"/>
                  </a:solidFill>
                </a:uFill>
                <a:latin typeface="Times New Roman"/>
              </a:rPr>
              <a:t>4</a:t>
            </a:fld>
            <a:endParaRPr lang="en-IN"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685800" y="4400640"/>
            <a:ext cx="5485680" cy="3599640"/>
          </a:xfrm>
          <a:prstGeom prst="rect">
            <a:avLst/>
          </a:prstGeom>
        </p:spPr>
        <p:txBody>
          <a:bodyPr lIns="0" tIns="0" rIns="0" bIns="0"/>
          <a:lstStyle/>
          <a:p>
            <a:endParaRPr lang="en-IN" sz="2000" b="0" strike="noStrike" spc="-1">
              <a:solidFill>
                <a:srgbClr val="000000"/>
              </a:solidFill>
              <a:uFill>
                <a:solidFill>
                  <a:srgbClr val="FFFFFF"/>
                </a:solidFill>
              </a:uFill>
              <a:latin typeface="Arial"/>
            </a:endParaRPr>
          </a:p>
        </p:txBody>
      </p:sp>
      <p:sp>
        <p:nvSpPr>
          <p:cNvPr id="222"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99A902FB-A262-4A52-B228-B92134A66DE6}" type="slidenum">
              <a:rPr lang="en-IN" sz="1200" b="0" strike="noStrike" spc="-1">
                <a:solidFill>
                  <a:srgbClr val="000000"/>
                </a:solidFill>
                <a:uFill>
                  <a:solidFill>
                    <a:srgbClr val="FFFFFF"/>
                  </a:solidFill>
                </a:uFill>
                <a:latin typeface="Times New Roman"/>
              </a:rPr>
              <a:t>13</a:t>
            </a:fld>
            <a:endParaRPr lang="en-IN" sz="180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p:nvPr>
        </p:nvSpPr>
        <p:spPr/>
        <p:txBody>
          <a:bodyPr/>
          <a:lstStyle/>
          <a:p>
            <a:pPr algn="r"/>
            <a:fld id="{7AF558E8-EE7F-4ED6-BE2E-F4736E712C02}" type="slidenum">
              <a:rPr lang="en-IN" sz="1400" b="0" strike="noStrike" spc="-1" smtClean="0">
                <a:solidFill>
                  <a:srgbClr val="000000"/>
                </a:solidFill>
                <a:uFill>
                  <a:solidFill>
                    <a:srgbClr val="FFFFFF"/>
                  </a:solidFill>
                </a:uFill>
                <a:latin typeface="Times New Roman"/>
              </a:rPr>
              <a:t>15</a:t>
            </a:fld>
            <a:endParaRPr lang="en-IN"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144925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3602880" y="1604520"/>
            <a:ext cx="4984920" cy="3977280"/>
          </a:xfrm>
          <a:prstGeom prst="rect">
            <a:avLst/>
          </a:prstGeom>
          <a:ln>
            <a:noFill/>
          </a:ln>
        </p:spPr>
      </p:pic>
      <p:pic>
        <p:nvPicPr>
          <p:cNvPr id="35" name="Picture 34"/>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70" name="Picture 69"/>
          <p:cNvPicPr/>
          <p:nvPr/>
        </p:nvPicPr>
        <p:blipFill>
          <a:blip r:embed="rId2"/>
          <a:stretch/>
        </p:blipFill>
        <p:spPr>
          <a:xfrm>
            <a:off x="3602880" y="1604520"/>
            <a:ext cx="4984920" cy="3977280"/>
          </a:xfrm>
          <a:prstGeom prst="rect">
            <a:avLst/>
          </a:prstGeom>
          <a:ln>
            <a:noFill/>
          </a:ln>
        </p:spPr>
      </p:pic>
      <p:pic>
        <p:nvPicPr>
          <p:cNvPr id="71" name="Picture 70"/>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76"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78"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80"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81"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85"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86"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87"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89"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0"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1"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5"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97"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8"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02"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03"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06"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107" name="Picture 106"/>
          <p:cNvPicPr/>
          <p:nvPr/>
        </p:nvPicPr>
        <p:blipFill>
          <a:blip r:embed="rId2"/>
          <a:stretch/>
        </p:blipFill>
        <p:spPr>
          <a:xfrm>
            <a:off x="3602880" y="1604520"/>
            <a:ext cx="4984920" cy="3977280"/>
          </a:xfrm>
          <a:prstGeom prst="rect">
            <a:avLst/>
          </a:prstGeom>
          <a:ln>
            <a:noFill/>
          </a:ln>
        </p:spPr>
      </p:pic>
      <p:pic>
        <p:nvPicPr>
          <p:cNvPr id="108" name="Picture 107"/>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12"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14"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17"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21"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22"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23"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25"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26"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27"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31"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33"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34"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36"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37"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38"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39"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41"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42"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143" name="Picture 142"/>
          <p:cNvPicPr/>
          <p:nvPr/>
        </p:nvPicPr>
        <p:blipFill>
          <a:blip r:embed="rId2"/>
          <a:stretch/>
        </p:blipFill>
        <p:spPr>
          <a:xfrm>
            <a:off x="3602880" y="1604520"/>
            <a:ext cx="4984920" cy="3977280"/>
          </a:xfrm>
          <a:prstGeom prst="rect">
            <a:avLst/>
          </a:prstGeom>
          <a:ln>
            <a:noFill/>
          </a:ln>
        </p:spPr>
      </p:pic>
      <p:pic>
        <p:nvPicPr>
          <p:cNvPr id="144" name="Picture 143"/>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48"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50"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53"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58"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59"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61"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63"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66"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67"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69"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70"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74"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75"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77"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78"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179" name="Picture 178"/>
          <p:cNvPicPr/>
          <p:nvPr/>
        </p:nvPicPr>
        <p:blipFill>
          <a:blip r:embed="rId2"/>
          <a:stretch/>
        </p:blipFill>
        <p:spPr>
          <a:xfrm>
            <a:off x="3602880" y="1604520"/>
            <a:ext cx="4984920" cy="3977280"/>
          </a:xfrm>
          <a:prstGeom prst="rect">
            <a:avLst/>
          </a:prstGeom>
          <a:ln>
            <a:noFill/>
          </a:ln>
        </p:spPr>
      </p:pic>
      <p:pic>
        <p:nvPicPr>
          <p:cNvPr id="180" name="Picture 179"/>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72" name="CustomShape 1"/>
          <p:cNvSpPr/>
          <p:nvPr/>
        </p:nvSpPr>
        <p:spPr>
          <a:xfrm>
            <a:off x="8889840" y="650880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BAE758-2C03-4D66-ADE1-9FB2BB37606C}" type="slidenum">
              <a:rPr lang="en-IN" sz="1200" b="0" strike="noStrike" spc="-1">
                <a:solidFill>
                  <a:srgbClr val="8B8B8B"/>
                </a:solidFill>
                <a:uFill>
                  <a:solidFill>
                    <a:srgbClr val="FFFFFF"/>
                  </a:solidFill>
                </a:uFill>
                <a:latin typeface="Calibri"/>
                <a:ea typeface="DejaVu Sans"/>
              </a:rPr>
              <a:t>‹#›</a:t>
            </a:fld>
            <a:endParaRPr lang="en-IN" sz="1800" b="0" strike="noStrike" spc="-1">
              <a:solidFill>
                <a:srgbClr val="000000"/>
              </a:solidFill>
              <a:uFill>
                <a:solidFill>
                  <a:srgbClr val="FFFFFF"/>
                </a:solidFill>
              </a:uFill>
              <a:latin typeface="Arial"/>
            </a:endParaRPr>
          </a:p>
        </p:txBody>
      </p:sp>
      <p:sp>
        <p:nvSpPr>
          <p:cNvPr id="73" name="PlaceHolder 2"/>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74" name="PlaceHolder 3"/>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110"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solidFill>
                  <a:srgbClr val="000000"/>
                </a:solidFill>
                <a:uFill>
                  <a:solidFill>
                    <a:srgbClr val="FFFFFF"/>
                  </a:solidFill>
                </a:uFill>
                <a:latin typeface="Arial"/>
              </a:rPr>
              <a:t>Click to edit the title text format</a:t>
            </a:r>
          </a:p>
        </p:txBody>
      </p:sp>
      <p:sp>
        <p:nvSpPr>
          <p:cNvPr id="146" name="PlaceHolder 2"/>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hyperlink" Target="mailto:hosseini@sfu.ca" TargetMode="Externa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138600" y="585720"/>
            <a:ext cx="12191400" cy="56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b="1" strike="noStrike" spc="-1">
                <a:solidFill>
                  <a:srgbClr val="595959"/>
                </a:solidFill>
                <a:uFill>
                  <a:solidFill>
                    <a:srgbClr val="FFFFFF"/>
                  </a:solidFill>
                </a:uFill>
                <a:latin typeface="Calibri"/>
              </a:rPr>
              <a:t>Software/ Hardware Requirement </a:t>
            </a:r>
            <a:endParaRPr lang="en-IN" sz="1800" b="0" strike="noStrike" spc="-1">
              <a:solidFill>
                <a:srgbClr val="000000"/>
              </a:solidFill>
              <a:uFill>
                <a:solidFill>
                  <a:srgbClr val="FFFFFF"/>
                </a:solidFill>
              </a:uFill>
              <a:latin typeface="Arial"/>
            </a:endParaRPr>
          </a:p>
        </p:txBody>
      </p:sp>
      <p:sp>
        <p:nvSpPr>
          <p:cNvPr id="203" name="CustomShape 2"/>
          <p:cNvSpPr/>
          <p:nvPr/>
        </p:nvSpPr>
        <p:spPr>
          <a:xfrm>
            <a:off x="1000800" y="1827360"/>
            <a:ext cx="9873720" cy="5209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800" b="0" strike="noStrike" spc="-1">
                <a:solidFill>
                  <a:srgbClr val="000000"/>
                </a:solidFill>
                <a:uFill>
                  <a:solidFill>
                    <a:srgbClr val="FFFFFF"/>
                  </a:solidFill>
                </a:uFill>
                <a:latin typeface="Calibri"/>
                <a:ea typeface="DejaVu Sans"/>
              </a:rPr>
              <a:t>•</a:t>
            </a:r>
            <a:r>
              <a:rPr lang="en-IN" sz="2800" b="1" strike="noStrike" spc="-1">
                <a:solidFill>
                  <a:srgbClr val="000000"/>
                </a:solidFill>
                <a:uFill>
                  <a:solidFill>
                    <a:srgbClr val="FFFFFF"/>
                  </a:solidFill>
                </a:uFill>
                <a:latin typeface="Calibri"/>
                <a:ea typeface="DejaVu Sans"/>
              </a:rPr>
              <a:t>Hardware Interface:</a:t>
            </a:r>
            <a:endParaRPr lang="en-IN" sz="1800" b="0" strike="noStrike" spc="-1">
              <a:solidFill>
                <a:srgbClr val="000000"/>
              </a:solidFill>
              <a:uFill>
                <a:solidFill>
                  <a:srgbClr val="FFFFFF"/>
                </a:solidFill>
              </a:uFill>
              <a:latin typeface="Arial"/>
            </a:endParaRPr>
          </a:p>
          <a:p>
            <a:pPr marL="285840" indent="-285120">
              <a:lnSpc>
                <a:spcPct val="100000"/>
              </a:lnSpc>
              <a:buClr>
                <a:srgbClr val="000000"/>
              </a:buClr>
              <a:buFont typeface="Cambria"/>
              <a:buChar char="•"/>
            </a:pPr>
            <a:r>
              <a:rPr lang="en-IN" sz="2800" b="0" strike="noStrike" spc="-1">
                <a:solidFill>
                  <a:srgbClr val="000000"/>
                </a:solidFill>
                <a:uFill>
                  <a:solidFill>
                    <a:srgbClr val="FFFFFF"/>
                  </a:solidFill>
                </a:uFill>
                <a:latin typeface="Calibri"/>
                <a:ea typeface="DejaVu Sans"/>
              </a:rPr>
              <a:t>64 bits processor architecture supported by windows.</a:t>
            </a:r>
            <a:endParaRPr lang="en-IN" sz="1800" b="0" strike="noStrike" spc="-1">
              <a:solidFill>
                <a:srgbClr val="000000"/>
              </a:solidFill>
              <a:uFill>
                <a:solidFill>
                  <a:srgbClr val="FFFFFF"/>
                </a:solidFill>
              </a:uFill>
              <a:latin typeface="Arial"/>
            </a:endParaRPr>
          </a:p>
          <a:p>
            <a:pPr marL="285840" indent="-285120">
              <a:lnSpc>
                <a:spcPct val="100000"/>
              </a:lnSpc>
              <a:buClr>
                <a:srgbClr val="000000"/>
              </a:buClr>
              <a:buFont typeface="Cambria"/>
              <a:buChar char="•"/>
            </a:pPr>
            <a:r>
              <a:rPr lang="en-IN" sz="2800" b="0" strike="noStrike" spc="-1">
                <a:solidFill>
                  <a:srgbClr val="000000"/>
                </a:solidFill>
                <a:uFill>
                  <a:solidFill>
                    <a:srgbClr val="FFFFFF"/>
                  </a:solidFill>
                </a:uFill>
                <a:latin typeface="Calibri"/>
                <a:ea typeface="DejaVu Sans"/>
              </a:rPr>
              <a:t>Minimum RAM requirement for proper functioning is 8 GB.</a:t>
            </a:r>
            <a:endParaRPr lang="en-IN" sz="1800" b="0" strike="noStrike" spc="-1">
              <a:solidFill>
                <a:srgbClr val="000000"/>
              </a:solidFill>
              <a:uFill>
                <a:solidFill>
                  <a:srgbClr val="FFFFFF"/>
                </a:solidFill>
              </a:uFill>
              <a:latin typeface="Arial"/>
            </a:endParaRPr>
          </a:p>
          <a:p>
            <a:pPr marL="285840" indent="-285120">
              <a:lnSpc>
                <a:spcPct val="100000"/>
              </a:lnSpc>
              <a:buClr>
                <a:srgbClr val="000000"/>
              </a:buClr>
              <a:buFont typeface="Cambria"/>
              <a:buChar char="•"/>
            </a:pPr>
            <a:r>
              <a:rPr lang="en-IN" sz="2800" b="0" strike="noStrike" spc="-1">
                <a:solidFill>
                  <a:srgbClr val="000000"/>
                </a:solidFill>
                <a:uFill>
                  <a:solidFill>
                    <a:srgbClr val="FFFFFF"/>
                  </a:solidFill>
                </a:uFill>
                <a:latin typeface="Calibri"/>
                <a:ea typeface="DejaVu Sans"/>
              </a:rPr>
              <a:t>Required input as well as output devices.</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a:t>
            </a:r>
            <a:r>
              <a:rPr lang="en-IN" sz="2800" b="1" strike="noStrike" spc="-1">
                <a:solidFill>
                  <a:srgbClr val="000000"/>
                </a:solidFill>
                <a:uFill>
                  <a:solidFill>
                    <a:srgbClr val="FFFFFF"/>
                  </a:solidFill>
                </a:uFill>
                <a:latin typeface="Calibri"/>
                <a:ea typeface="DejaVu Sans"/>
              </a:rPr>
              <a:t>Software Interface:</a:t>
            </a:r>
            <a:endParaRPr lang="en-IN" sz="1800" b="0" strike="noStrike" spc="-1">
              <a:solidFill>
                <a:srgbClr val="000000"/>
              </a:solidFill>
              <a:uFill>
                <a:solidFill>
                  <a:srgbClr val="FFFFFF"/>
                </a:solidFill>
              </a:uFill>
              <a:latin typeface="Arial"/>
            </a:endParaRPr>
          </a:p>
          <a:p>
            <a:pPr marL="285840" indent="-285120">
              <a:lnSpc>
                <a:spcPct val="100000"/>
              </a:lnSpc>
              <a:buClr>
                <a:srgbClr val="000000"/>
              </a:buClr>
              <a:buFont typeface="Cambria"/>
              <a:buChar char="•"/>
            </a:pPr>
            <a:r>
              <a:rPr lang="en-IN" sz="2800" b="0" strike="noStrike" spc="-1">
                <a:solidFill>
                  <a:srgbClr val="000000"/>
                </a:solidFill>
                <a:uFill>
                  <a:solidFill>
                    <a:srgbClr val="FFFFFF"/>
                  </a:solidFill>
                </a:uFill>
                <a:latin typeface="Calibri"/>
                <a:ea typeface="DejaVu Sans"/>
              </a:rPr>
              <a:t>C Compiler (GCC).</a:t>
            </a:r>
            <a:endParaRPr lang="en-IN" sz="1800" b="0" strike="noStrike" spc="-1">
              <a:solidFill>
                <a:srgbClr val="000000"/>
              </a:solidFill>
              <a:uFill>
                <a:solidFill>
                  <a:srgbClr val="FFFFFF"/>
                </a:solidFill>
              </a:uFill>
              <a:latin typeface="Arial"/>
            </a:endParaRPr>
          </a:p>
          <a:p>
            <a:pPr marL="285840" indent="-285120">
              <a:lnSpc>
                <a:spcPct val="100000"/>
              </a:lnSpc>
              <a:buClr>
                <a:srgbClr val="000000"/>
              </a:buClr>
              <a:buFont typeface="Cambria"/>
              <a:buChar char="•"/>
            </a:pPr>
            <a:r>
              <a:rPr lang="en-IN" sz="2800" b="0" strike="noStrike" spc="-1">
                <a:solidFill>
                  <a:srgbClr val="000000"/>
                </a:solidFill>
                <a:uFill>
                  <a:solidFill>
                    <a:srgbClr val="FFFFFF"/>
                  </a:solidFill>
                </a:uFill>
                <a:latin typeface="Calibri"/>
                <a:ea typeface="DejaVu Sans"/>
              </a:rPr>
              <a:t>AWS CLOUD SERVICES.</a:t>
            </a:r>
            <a:endParaRPr lang="en-IN" sz="1800" b="0" strike="noStrike" spc="-1">
              <a:solidFill>
                <a:srgbClr val="000000"/>
              </a:solidFill>
              <a:uFill>
                <a:solidFill>
                  <a:srgbClr val="FFFFFF"/>
                </a:solidFill>
              </a:uFill>
              <a:latin typeface="Arial"/>
            </a:endParaRPr>
          </a:p>
          <a:p>
            <a:pPr marL="285840" indent="-285120">
              <a:lnSpc>
                <a:spcPct val="100000"/>
              </a:lnSpc>
              <a:buClr>
                <a:srgbClr val="000000"/>
              </a:buClr>
              <a:buFont typeface="Cambria"/>
              <a:buChar char="•"/>
            </a:pPr>
            <a:r>
              <a:rPr lang="en-IN" sz="2800" b="0" strike="noStrike" spc="-1">
                <a:solidFill>
                  <a:srgbClr val="000000"/>
                </a:solidFill>
                <a:uFill>
                  <a:solidFill>
                    <a:srgbClr val="FFFFFF"/>
                  </a:solidFill>
                </a:uFill>
                <a:latin typeface="Calibri"/>
                <a:ea typeface="DejaVu Sans"/>
              </a:rPr>
              <a:t>Socket Programming Library in C.</a:t>
            </a:r>
            <a:endParaRPr lang="en-IN" sz="1800" b="0" strike="noStrike" spc="-1">
              <a:solidFill>
                <a:srgbClr val="000000"/>
              </a:solidFill>
              <a:uFill>
                <a:solidFill>
                  <a:srgbClr val="FFFFFF"/>
                </a:solidFill>
              </a:uFill>
              <a:latin typeface="Arial"/>
            </a:endParaRPr>
          </a:p>
          <a:p>
            <a:pPr algn="ctr">
              <a:lnSpc>
                <a:spcPct val="100000"/>
              </a:lnSpc>
            </a:pP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ustomShape 1"/>
          <p:cNvSpPr/>
          <p:nvPr/>
        </p:nvSpPr>
        <p:spPr>
          <a:xfrm>
            <a:off x="277200" y="469440"/>
            <a:ext cx="11567880" cy="56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b="1" strike="noStrike" spc="-1">
                <a:solidFill>
                  <a:srgbClr val="595959"/>
                </a:solidFill>
                <a:uFill>
                  <a:solidFill>
                    <a:srgbClr val="FFFFFF"/>
                  </a:solidFill>
                </a:uFill>
                <a:latin typeface="Calibri"/>
              </a:rPr>
              <a:t> Methodology</a:t>
            </a:r>
            <a:endParaRPr lang="en-IN" sz="1800" b="0" strike="noStrike" spc="-1">
              <a:solidFill>
                <a:srgbClr val="000000"/>
              </a:solidFill>
              <a:uFill>
                <a:solidFill>
                  <a:srgbClr val="FFFFFF"/>
                </a:solidFill>
              </a:uFill>
              <a:latin typeface="Arial"/>
            </a:endParaRPr>
          </a:p>
        </p:txBody>
      </p:sp>
      <p:sp>
        <p:nvSpPr>
          <p:cNvPr id="205" name="CustomShape 2"/>
          <p:cNvSpPr/>
          <p:nvPr/>
        </p:nvSpPr>
        <p:spPr>
          <a:xfrm>
            <a:off x="454320" y="1137240"/>
            <a:ext cx="11239560" cy="6977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200" b="1" strike="noStrike" spc="-1">
                <a:solidFill>
                  <a:srgbClr val="000000"/>
                </a:solidFill>
                <a:uFill>
                  <a:solidFill>
                    <a:srgbClr val="FFFFFF"/>
                  </a:solidFill>
                </a:uFill>
                <a:latin typeface="Calibri"/>
                <a:ea typeface="DejaVu Sans"/>
              </a:rPr>
              <a:t>Huffman's encoding algorithm:</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Huffman encoding-</a:t>
            </a: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There are 2 major parts of Huffman encoding</a:t>
            </a: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1) Creating The Huffman tree for given input Character (step 1-5)</a:t>
            </a: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2) Traversing the Huffman tree to assign code to Characters (step 6)</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Step 1: Create a leaf node for all  unique input  Character and build a min heap for all leaf node</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Step 2: Take 2 Node with minimum frequency from min heap</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p:txBody>
      </p:sp>
      <p:sp>
        <p:nvSpPr>
          <p:cNvPr id="206" name="CustomShape 3"/>
          <p:cNvSpPr/>
          <p:nvPr/>
        </p:nvSpPr>
        <p:spPr>
          <a:xfrm>
            <a:off x="4853880" y="3336840"/>
            <a:ext cx="2742480" cy="3841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776520" y="918720"/>
            <a:ext cx="10972080" cy="550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800" b="0" strike="noStrike" spc="-1">
                <a:solidFill>
                  <a:srgbClr val="000000"/>
                </a:solidFill>
                <a:uFill>
                  <a:solidFill>
                    <a:srgbClr val="FFFFFF"/>
                  </a:solidFill>
                </a:uFill>
                <a:latin typeface="Calibri"/>
              </a:rPr>
              <a:t>Step 3: Create a new internal node And assign frequency equal to sum of the 2 nodes frequency  taken in step 2 And assign fist taken node as a left child and second taken node as a right child</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rPr>
              <a:t>Step 4: add internal node (Created in step 3) To the min heap</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rPr>
              <a:t>Step 5: Repeat step 2,3,4 Until Heap contain only one node. This Node is root Node and tree has been completed</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rPr>
              <a:t>Step 6: Traverse the Tree starting from the root Maintain an auxilary array While moving to the left child, write 0 to the array. While moving to the right child, write 1 to the array. Print the array when a leaf node is encountered.</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algn="ctr">
              <a:lnSpc>
                <a:spcPct val="100000"/>
              </a:lnSpc>
            </a:pP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762120" y="426960"/>
            <a:ext cx="10972080" cy="65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3200" b="1" strike="noStrike" spc="-1">
                <a:solidFill>
                  <a:srgbClr val="000000"/>
                </a:solidFill>
                <a:uFill>
                  <a:solidFill>
                    <a:srgbClr val="FFFFFF"/>
                  </a:solidFill>
                </a:uFill>
                <a:latin typeface="Calibri"/>
              </a:rPr>
              <a:t>Shannon – Fano Algorithm :</a:t>
            </a:r>
            <a:endParaRPr lang="en-IN" sz="1800" b="0" strike="noStrike" spc="-1">
              <a:solidFill>
                <a:srgbClr val="000000"/>
              </a:solidFill>
              <a:uFill>
                <a:solidFill>
                  <a:srgbClr val="FFFFFF"/>
                </a:solidFill>
              </a:uFill>
              <a:latin typeface="Arial"/>
            </a:endParaRPr>
          </a:p>
        </p:txBody>
      </p:sp>
      <p:sp>
        <p:nvSpPr>
          <p:cNvPr id="209" name="CustomShape 2"/>
          <p:cNvSpPr/>
          <p:nvPr/>
        </p:nvSpPr>
        <p:spPr>
          <a:xfrm>
            <a:off x="762120" y="1522440"/>
            <a:ext cx="10972080" cy="491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14440" indent="-513720">
              <a:lnSpc>
                <a:spcPct val="100000"/>
              </a:lnSpc>
              <a:buClr>
                <a:srgbClr val="000000"/>
              </a:buClr>
              <a:buFont typeface="Arial"/>
              <a:buAutoNum type="arabicPeriod"/>
            </a:pPr>
            <a:r>
              <a:rPr lang="en-IN" sz="2800" b="0" strike="noStrike" spc="-1" dirty="0">
                <a:solidFill>
                  <a:srgbClr val="000000"/>
                </a:solidFill>
                <a:uFill>
                  <a:solidFill>
                    <a:srgbClr val="FFFFFF"/>
                  </a:solidFill>
                </a:uFill>
                <a:latin typeface="Calibri"/>
              </a:rPr>
              <a:t>For a given list of symbols, develop a corresponding list of probabilities or frequency counts so that each symbol’s relative frequency of occurrence is known.</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2800" b="0" strike="noStrike" spc="-1" dirty="0">
                <a:solidFill>
                  <a:srgbClr val="000000"/>
                </a:solidFill>
                <a:uFill>
                  <a:solidFill>
                    <a:srgbClr val="FFFFFF"/>
                  </a:solidFill>
                </a:uFill>
                <a:latin typeface="Calibri"/>
              </a:rPr>
              <a:t>2.   Sort the lists of symbols according to frequency, with the most frequently occurring symbols at the left and the least common at the right.</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2800" b="0" strike="noStrike" spc="-1" dirty="0">
                <a:solidFill>
                  <a:srgbClr val="000000"/>
                </a:solidFill>
                <a:uFill>
                  <a:solidFill>
                    <a:srgbClr val="FFFFFF"/>
                  </a:solidFill>
                </a:uFill>
                <a:latin typeface="Calibri"/>
              </a:rPr>
              <a:t>3.   Divide the list into two parts, with the total frequency counts of the left part being as close to the total of the right as possible.</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r>
              <a:rPr lang="en-IN" sz="2800" b="0" strike="noStrike" spc="-1" dirty="0">
                <a:solidFill>
                  <a:srgbClr val="000000"/>
                </a:solidFill>
                <a:uFill>
                  <a:solidFill>
                    <a:srgbClr val="FFFFFF"/>
                  </a:solidFill>
                </a:uFill>
                <a:latin typeface="Calibri"/>
              </a:rPr>
              <a:t>.</a:t>
            </a:r>
            <a:endParaRPr lang="en-IN" sz="1800" b="0" strike="noStrike" spc="-1" dirty="0">
              <a:solidFill>
                <a:srgbClr val="000000"/>
              </a:solidFill>
              <a:uFill>
                <a:solidFill>
                  <a:srgbClr val="FFFFFF"/>
                </a:solidFill>
              </a:uFill>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481320" y="861120"/>
            <a:ext cx="11252880" cy="541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800" b="0" strike="noStrike" spc="-1" dirty="0">
                <a:solidFill>
                  <a:srgbClr val="000000"/>
                </a:solidFill>
                <a:uFill>
                  <a:solidFill>
                    <a:srgbClr val="FFFFFF"/>
                  </a:solidFill>
                </a:uFill>
                <a:latin typeface="Calibri"/>
              </a:rPr>
              <a:t>4.  The left part of the list is assigned the binary digit 0, and the right part is assigned the digit 1. This means that the codes for the symbols in the first part will all start with 0, and the codes in the second part will all start with 1.</a:t>
            </a:r>
            <a:endParaRPr lang="en-IN" sz="1800" b="0" strike="noStrike" spc="-1" dirty="0">
              <a:solidFill>
                <a:srgbClr val="000000"/>
              </a:solidFill>
              <a:uFill>
                <a:solidFill>
                  <a:srgbClr val="FFFFFF"/>
                </a:solidFill>
              </a:uFill>
              <a:latin typeface="Arial"/>
            </a:endParaRPr>
          </a:p>
          <a:p>
            <a:pPr>
              <a:lnSpc>
                <a:spcPct val="100000"/>
              </a:lnSpc>
            </a:pPr>
            <a:r>
              <a:rPr lang="en-IN" sz="2800" b="0" strike="noStrike" spc="-1" dirty="0">
                <a:solidFill>
                  <a:srgbClr val="000000"/>
                </a:solidFill>
                <a:uFill>
                  <a:solidFill>
                    <a:srgbClr val="FFFFFF"/>
                  </a:solidFill>
                </a:uFill>
                <a:latin typeface="Calibri"/>
              </a:rPr>
              <a:t>5.  Recursively apply the steps 3 and 4 to each of the two halves, subdividing groups and adding bits to the codes until each symbol has become a corresponding code leaf on the tree</a:t>
            </a:r>
            <a:endParaRPr lang="en-IN" sz="1800" b="0" strike="noStrike" spc="-1" dirty="0">
              <a:solidFill>
                <a:srgbClr val="000000"/>
              </a:solidFill>
              <a:uFill>
                <a:solidFill>
                  <a:srgbClr val="FFFFFF"/>
                </a:solidFill>
              </a:u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762120" y="426960"/>
            <a:ext cx="10972080" cy="69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3200" b="1" strike="noStrike" spc="-1">
                <a:solidFill>
                  <a:srgbClr val="000000"/>
                </a:solidFill>
                <a:uFill>
                  <a:solidFill>
                    <a:srgbClr val="FFFFFF"/>
                  </a:solidFill>
                </a:uFill>
                <a:latin typeface="Calibri"/>
              </a:rPr>
              <a:t>Lempel – Zev Welch Algorithm:</a:t>
            </a:r>
            <a:endParaRPr lang="en-IN" sz="1800" b="0" strike="noStrike" spc="-1">
              <a:solidFill>
                <a:srgbClr val="000000"/>
              </a:solidFill>
              <a:uFill>
                <a:solidFill>
                  <a:srgbClr val="FFFFFF"/>
                </a:solidFill>
              </a:uFill>
              <a:latin typeface="Arial"/>
            </a:endParaRPr>
          </a:p>
        </p:txBody>
      </p:sp>
      <p:sp>
        <p:nvSpPr>
          <p:cNvPr id="212" name="CustomShape 2"/>
          <p:cNvSpPr/>
          <p:nvPr/>
        </p:nvSpPr>
        <p:spPr>
          <a:xfrm>
            <a:off x="609960" y="1439659"/>
            <a:ext cx="1097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14440" indent="-513720">
              <a:lnSpc>
                <a:spcPct val="100000"/>
              </a:lnSpc>
              <a:buClr>
                <a:srgbClr val="000000"/>
              </a:buClr>
              <a:buFont typeface="Arial"/>
              <a:buAutoNum type="arabicPeriod"/>
            </a:pPr>
            <a:r>
              <a:rPr lang="en-IN" sz="2800" b="0" strike="noStrike" spc="-1" dirty="0">
                <a:solidFill>
                  <a:srgbClr val="000000"/>
                </a:solidFill>
                <a:uFill>
                  <a:solidFill>
                    <a:srgbClr val="FFFFFF"/>
                  </a:solidFill>
                </a:uFill>
                <a:latin typeface="Calibri"/>
              </a:rPr>
              <a:t>LZW compression uses a code table, with 4096 as a common choice for the number of table entries. Codes 0-255 in the code table are always assigned to represent single bytes from the input file.</a:t>
            </a:r>
            <a:endParaRPr lang="en-IN" sz="1800" b="0" strike="noStrike" spc="-1" dirty="0">
              <a:solidFill>
                <a:srgbClr val="000000"/>
              </a:solidFill>
              <a:uFill>
                <a:solidFill>
                  <a:srgbClr val="FFFFFF"/>
                </a:solidFill>
              </a:uFill>
              <a:latin typeface="Arial"/>
            </a:endParaRPr>
          </a:p>
          <a:p>
            <a:pPr marL="514440" indent="-513720">
              <a:lnSpc>
                <a:spcPct val="100000"/>
              </a:lnSpc>
              <a:buClr>
                <a:srgbClr val="000000"/>
              </a:buClr>
              <a:buFont typeface="Arial"/>
              <a:buAutoNum type="arabicPeriod"/>
            </a:pPr>
            <a:r>
              <a:rPr lang="en-IN" sz="2800" b="0" strike="noStrike" spc="-1" dirty="0">
                <a:solidFill>
                  <a:srgbClr val="000000"/>
                </a:solidFill>
                <a:uFill>
                  <a:solidFill>
                    <a:srgbClr val="FFFFFF"/>
                  </a:solidFill>
                </a:uFill>
                <a:latin typeface="Calibri"/>
              </a:rPr>
              <a:t>When encoding begins the code table contains only the first 256 entries, with the remainder of the table being blanks. Compression is achieved by using codes 256 through 4095 to represent sequences of bytes.</a:t>
            </a:r>
            <a:endParaRPr lang="en-IN" sz="1800" b="0" strike="noStrike" spc="-1" dirty="0">
              <a:solidFill>
                <a:srgbClr val="000000"/>
              </a:solidFill>
              <a:uFill>
                <a:solidFill>
                  <a:srgbClr val="FFFFFF"/>
                </a:solidFill>
              </a:uFill>
              <a:latin typeface="Arial"/>
            </a:endParaRPr>
          </a:p>
          <a:p>
            <a:pPr marL="514440" indent="-513720">
              <a:lnSpc>
                <a:spcPct val="100000"/>
              </a:lnSpc>
              <a:buClr>
                <a:srgbClr val="000000"/>
              </a:buClr>
              <a:buFont typeface="Arial"/>
              <a:buAutoNum type="arabicPeriod"/>
            </a:pPr>
            <a:r>
              <a:rPr lang="en-IN" sz="2800" b="0" strike="noStrike" spc="-1" dirty="0">
                <a:solidFill>
                  <a:srgbClr val="000000"/>
                </a:solidFill>
                <a:uFill>
                  <a:solidFill>
                    <a:srgbClr val="FFFFFF"/>
                  </a:solidFill>
                </a:uFill>
                <a:latin typeface="Calibri"/>
              </a:rPr>
              <a:t>As the encoding continues, LZW identifies repeated sequences in the data, and adds them to the code table.</a:t>
            </a:r>
          </a:p>
          <a:p>
            <a:pPr marL="514440" indent="-513720">
              <a:lnSpc>
                <a:spcPct val="100000"/>
              </a:lnSpc>
              <a:buClr>
                <a:srgbClr val="000000"/>
              </a:buClr>
              <a:buFont typeface="Arial"/>
              <a:buAutoNum type="arabicPeriod"/>
            </a:pPr>
            <a:r>
              <a:rPr lang="en-IN" sz="2800" spc="-1" dirty="0">
                <a:solidFill>
                  <a:srgbClr val="000000"/>
                </a:solidFill>
                <a:uFill>
                  <a:solidFill>
                    <a:srgbClr val="FFFFFF"/>
                  </a:solidFill>
                </a:uFill>
                <a:latin typeface="Calibri"/>
              </a:rPr>
              <a:t>Decoding is achieved by taking each code from the compressed file and translating it through the code table to find what character or characters it represents.</a:t>
            </a:r>
            <a:endParaRPr lang="en-IN" sz="2800" b="0" strike="noStrike" spc="-1" dirty="0">
              <a:solidFill>
                <a:srgbClr val="000000"/>
              </a:solidFill>
              <a:uFill>
                <a:solidFill>
                  <a:srgbClr val="FFFFFF"/>
                </a:solidFill>
              </a:uFill>
              <a:latin typeface="Calibri"/>
            </a:endParaRPr>
          </a:p>
          <a:p>
            <a:pPr marL="514440" indent="-513720">
              <a:lnSpc>
                <a:spcPct val="100000"/>
              </a:lnSpc>
              <a:buClr>
                <a:srgbClr val="000000"/>
              </a:buClr>
              <a:buFont typeface="Arial"/>
              <a:buAutoNum type="arabicPeriod"/>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762120" y="426960"/>
            <a:ext cx="10972080" cy="739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3200" b="1" strike="noStrike" spc="-1">
                <a:solidFill>
                  <a:srgbClr val="000000"/>
                </a:solidFill>
                <a:uFill>
                  <a:solidFill>
                    <a:srgbClr val="FFFFFF"/>
                  </a:solidFill>
                </a:uFill>
                <a:latin typeface="Calibri"/>
              </a:rPr>
              <a:t>Comparison:</a:t>
            </a:r>
            <a:endParaRPr lang="en-IN" sz="1800" b="0" strike="noStrike" spc="-1">
              <a:solidFill>
                <a:srgbClr val="000000"/>
              </a:solidFill>
              <a:uFill>
                <a:solidFill>
                  <a:srgbClr val="FFFFFF"/>
                </a:solidFill>
              </a:uFill>
              <a:latin typeface="Arial"/>
            </a:endParaRPr>
          </a:p>
        </p:txBody>
      </p:sp>
      <p:sp>
        <p:nvSpPr>
          <p:cNvPr id="214" name="CustomShape 2"/>
          <p:cNvSpPr/>
          <p:nvPr/>
        </p:nvSpPr>
        <p:spPr>
          <a:xfrm>
            <a:off x="762120" y="1752480"/>
            <a:ext cx="1097208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solidFill>
                <a:srgbClr val="000000"/>
              </a:solidFill>
              <a:uFill>
                <a:solidFill>
                  <a:srgbClr val="FFFFFF"/>
                </a:solidFill>
              </a:uFill>
              <a:latin typeface="Arial"/>
            </a:endParaRPr>
          </a:p>
          <a:p>
            <a:pPr marL="342360" indent="-341640">
              <a:lnSpc>
                <a:spcPct val="100000"/>
              </a:lnSpc>
              <a:buClr>
                <a:srgbClr val="000000"/>
              </a:buClr>
              <a:buFont typeface="Arial"/>
              <a:buChar char="•"/>
            </a:pPr>
            <a:r>
              <a:rPr lang="en-IN" sz="2800" b="0" strike="noStrike" spc="-1" dirty="0">
                <a:solidFill>
                  <a:srgbClr val="000000"/>
                </a:solidFill>
                <a:uFill>
                  <a:solidFill>
                    <a:srgbClr val="FFFFFF"/>
                  </a:solidFill>
                </a:uFill>
                <a:latin typeface="Calibri"/>
              </a:rPr>
              <a:t>Compression Ratio</a:t>
            </a:r>
          </a:p>
          <a:p>
            <a:pPr marL="342360" indent="-341640">
              <a:buClr>
                <a:srgbClr val="000000"/>
              </a:buClr>
              <a:buFont typeface="Arial"/>
              <a:buChar char="•"/>
            </a:pPr>
            <a:r>
              <a:rPr lang="en-IN" sz="2800" spc="-1" dirty="0">
                <a:solidFill>
                  <a:srgbClr val="000000"/>
                </a:solidFill>
                <a:uFill>
                  <a:solidFill>
                    <a:srgbClr val="FFFFFF"/>
                  </a:solidFill>
                </a:uFill>
                <a:latin typeface="Calibri"/>
              </a:rPr>
              <a:t>Compression Factor</a:t>
            </a:r>
            <a:endParaRPr lang="en-IN" sz="1800" b="0" strike="noStrike" spc="-1" dirty="0">
              <a:solidFill>
                <a:srgbClr val="000000"/>
              </a:solidFill>
              <a:uFill>
                <a:solidFill>
                  <a:srgbClr val="FFFFFF"/>
                </a:solidFill>
              </a:uFill>
              <a:latin typeface="Arial"/>
            </a:endParaRPr>
          </a:p>
          <a:p>
            <a:pPr marL="342360" indent="-341640">
              <a:lnSpc>
                <a:spcPct val="100000"/>
              </a:lnSpc>
              <a:buClr>
                <a:srgbClr val="000000"/>
              </a:buClr>
              <a:buFont typeface="Arial"/>
              <a:buChar char="•"/>
            </a:pPr>
            <a:r>
              <a:rPr lang="en-IN" sz="2800" b="0" strike="noStrike" spc="-1" dirty="0">
                <a:solidFill>
                  <a:srgbClr val="000000"/>
                </a:solidFill>
                <a:uFill>
                  <a:solidFill>
                    <a:srgbClr val="FFFFFF"/>
                  </a:solidFill>
                </a:uFill>
                <a:latin typeface="Calibri"/>
              </a:rPr>
              <a:t>Time complexity</a:t>
            </a:r>
          </a:p>
          <a:p>
            <a:pPr marL="342360" indent="-341640">
              <a:lnSpc>
                <a:spcPct val="100000"/>
              </a:lnSpc>
              <a:buClr>
                <a:srgbClr val="000000"/>
              </a:buClr>
              <a:buFont typeface="Arial"/>
              <a:buChar char="•"/>
            </a:pPr>
            <a:r>
              <a:rPr lang="en-IN" sz="2800" spc="-1" dirty="0">
                <a:solidFill>
                  <a:srgbClr val="000000"/>
                </a:solidFill>
                <a:uFill>
                  <a:solidFill>
                    <a:srgbClr val="FFFFFF"/>
                  </a:solidFill>
                </a:uFill>
                <a:latin typeface="Calibri"/>
              </a:rPr>
              <a:t>Saving Percentage</a:t>
            </a:r>
            <a:endParaRPr lang="en-IN" sz="1800" b="0" strike="noStrike" spc="-1" dirty="0">
              <a:solidFill>
                <a:srgbClr val="000000"/>
              </a:solidFill>
              <a:uFill>
                <a:solidFill>
                  <a:srgbClr val="FFFFFF"/>
                </a:solidFill>
              </a:uFill>
              <a:latin typeface="Arial"/>
            </a:endParaRPr>
          </a:p>
          <a:p>
            <a:pPr marL="342360" indent="-341640">
              <a:lnSpc>
                <a:spcPct val="100000"/>
              </a:lnSpc>
              <a:buClr>
                <a:srgbClr val="000000"/>
              </a:buClr>
              <a:buFont typeface="Arial"/>
              <a:buChar char="•"/>
            </a:pPr>
            <a:r>
              <a:rPr lang="en-IN" sz="2800" b="0" strike="noStrike" spc="-1" dirty="0">
                <a:solidFill>
                  <a:srgbClr val="000000"/>
                </a:solidFill>
                <a:uFill>
                  <a:solidFill>
                    <a:srgbClr val="FFFFFF"/>
                  </a:solidFill>
                </a:uFill>
                <a:latin typeface="Calibri"/>
              </a:rPr>
              <a:t>Code Efficiency</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0" y="571680"/>
            <a:ext cx="12191400" cy="56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b="1" strike="noStrike" spc="-1">
                <a:solidFill>
                  <a:srgbClr val="595959"/>
                </a:solidFill>
                <a:uFill>
                  <a:solidFill>
                    <a:srgbClr val="FFFFFF"/>
                  </a:solidFill>
                </a:uFill>
                <a:latin typeface="Calibri"/>
              </a:rPr>
              <a:t>PERT Chart</a:t>
            </a:r>
            <a:endParaRPr lang="en-IN" sz="1800" b="0" strike="noStrike" spc="-1">
              <a:solidFill>
                <a:srgbClr val="000000"/>
              </a:solidFill>
              <a:uFill>
                <a:solidFill>
                  <a:srgbClr val="FFFFFF"/>
                </a:solidFill>
              </a:uFill>
              <a:latin typeface="Arial"/>
            </a:endParaRPr>
          </a:p>
        </p:txBody>
      </p:sp>
      <p:sp>
        <p:nvSpPr>
          <p:cNvPr id="216" name="CustomShape 2"/>
          <p:cNvSpPr/>
          <p:nvPr/>
        </p:nvSpPr>
        <p:spPr>
          <a:xfrm>
            <a:off x="3048120" y="3200400"/>
            <a:ext cx="6095160" cy="384120"/>
          </a:xfrm>
          <a:prstGeom prst="rect">
            <a:avLst/>
          </a:prstGeom>
          <a:noFill/>
          <a:ln>
            <a:noFill/>
          </a:ln>
        </p:spPr>
        <p:style>
          <a:lnRef idx="0">
            <a:scrgbClr r="0" g="0" b="0"/>
          </a:lnRef>
          <a:fillRef idx="0">
            <a:scrgbClr r="0" g="0" b="0"/>
          </a:fillRef>
          <a:effectRef idx="0">
            <a:scrgbClr r="0" g="0" b="0"/>
          </a:effectRef>
          <a:fontRef idx="minor"/>
        </p:style>
      </p:sp>
      <p:pic>
        <p:nvPicPr>
          <p:cNvPr id="217" name="Picture 4"/>
          <p:cNvPicPr/>
          <p:nvPr/>
        </p:nvPicPr>
        <p:blipFill>
          <a:blip r:embed="rId2"/>
          <a:stretch/>
        </p:blipFill>
        <p:spPr>
          <a:xfrm>
            <a:off x="928800" y="1129680"/>
            <a:ext cx="10362600" cy="574848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06098-FC8B-4E1E-B24C-6463DF73B7D9}"/>
              </a:ext>
            </a:extLst>
          </p:cNvPr>
          <p:cNvSpPr>
            <a:spLocks noGrp="1"/>
          </p:cNvSpPr>
          <p:nvPr>
            <p:ph type="title"/>
          </p:nvPr>
        </p:nvSpPr>
        <p:spPr>
          <a:xfrm>
            <a:off x="609780" y="661527"/>
            <a:ext cx="10972440" cy="1144800"/>
          </a:xfrm>
        </p:spPr>
        <p:txBody>
          <a:bodyPr/>
          <a:lstStyle/>
          <a:p>
            <a:r>
              <a:rPr lang="en-IN" dirty="0"/>
              <a:t>Design : Use Case Diagrams</a:t>
            </a:r>
            <a:br>
              <a:rPr lang="en-IN" dirty="0"/>
            </a:br>
            <a:br>
              <a:rPr lang="en-IN" dirty="0"/>
            </a:br>
            <a:endParaRPr lang="en-IN" dirty="0"/>
          </a:p>
        </p:txBody>
      </p:sp>
      <p:pic>
        <p:nvPicPr>
          <p:cNvPr id="4" name="Picture 3">
            <a:extLst>
              <a:ext uri="{FF2B5EF4-FFF2-40B4-BE49-F238E27FC236}">
                <a16:creationId xmlns:a16="http://schemas.microsoft.com/office/drawing/2014/main" id="{D27445F6-E8FA-4FC5-954E-83EBB70CD6B9}"/>
              </a:ext>
            </a:extLst>
          </p:cNvPr>
          <p:cNvPicPr>
            <a:picLocks noChangeAspect="1"/>
          </p:cNvPicPr>
          <p:nvPr/>
        </p:nvPicPr>
        <p:blipFill rotWithShape="1">
          <a:blip r:embed="rId2">
            <a:extLst>
              <a:ext uri="{28A0092B-C50C-407E-A947-70E740481C1C}">
                <a14:useLocalDpi xmlns:a14="http://schemas.microsoft.com/office/drawing/2010/main" val="0"/>
              </a:ext>
            </a:extLst>
          </a:blip>
          <a:srcRect l="21023" t="7859" r="31705" b="12304"/>
          <a:stretch/>
        </p:blipFill>
        <p:spPr>
          <a:xfrm>
            <a:off x="2563090" y="1066799"/>
            <a:ext cx="6099087" cy="5791201"/>
          </a:xfrm>
          <a:prstGeom prst="rect">
            <a:avLst/>
          </a:prstGeom>
        </p:spPr>
      </p:pic>
    </p:spTree>
    <p:extLst>
      <p:ext uri="{BB962C8B-B14F-4D97-AF65-F5344CB8AC3E}">
        <p14:creationId xmlns:p14="http://schemas.microsoft.com/office/powerpoint/2010/main" val="2872810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1D08-1B8D-4735-A8CD-F35BE82C43A3}"/>
              </a:ext>
            </a:extLst>
          </p:cNvPr>
          <p:cNvSpPr>
            <a:spLocks noGrp="1"/>
          </p:cNvSpPr>
          <p:nvPr>
            <p:ph type="title"/>
          </p:nvPr>
        </p:nvSpPr>
        <p:spPr/>
        <p:txBody>
          <a:bodyPr/>
          <a:lstStyle/>
          <a:p>
            <a:r>
              <a:rPr lang="en-IN" dirty="0"/>
              <a:t>DFD LEVEL-0:</a:t>
            </a:r>
          </a:p>
        </p:txBody>
      </p:sp>
      <p:pic>
        <p:nvPicPr>
          <p:cNvPr id="4" name="Picture 3">
            <a:extLst>
              <a:ext uri="{FF2B5EF4-FFF2-40B4-BE49-F238E27FC236}">
                <a16:creationId xmlns:a16="http://schemas.microsoft.com/office/drawing/2014/main" id="{9196D971-1071-40D6-BBAB-BCE183ED83EC}"/>
              </a:ext>
            </a:extLst>
          </p:cNvPr>
          <p:cNvPicPr>
            <a:picLocks noChangeAspect="1"/>
          </p:cNvPicPr>
          <p:nvPr/>
        </p:nvPicPr>
        <p:blipFill rotWithShape="1">
          <a:blip r:embed="rId2">
            <a:extLst>
              <a:ext uri="{28A0092B-C50C-407E-A947-70E740481C1C}">
                <a14:useLocalDpi xmlns:a14="http://schemas.microsoft.com/office/drawing/2010/main" val="0"/>
              </a:ext>
            </a:extLst>
          </a:blip>
          <a:srcRect l="24433" t="39389" r="9658" b="23219"/>
          <a:stretch/>
        </p:blipFill>
        <p:spPr>
          <a:xfrm>
            <a:off x="1607126" y="2147454"/>
            <a:ext cx="9407237" cy="3588327"/>
          </a:xfrm>
          <a:prstGeom prst="rect">
            <a:avLst/>
          </a:prstGeom>
        </p:spPr>
      </p:pic>
    </p:spTree>
    <p:extLst>
      <p:ext uri="{BB962C8B-B14F-4D97-AF65-F5344CB8AC3E}">
        <p14:creationId xmlns:p14="http://schemas.microsoft.com/office/powerpoint/2010/main" val="484426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0" y="910800"/>
            <a:ext cx="12191400" cy="88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b="1" strike="noStrike" spc="-1">
                <a:solidFill>
                  <a:srgbClr val="595959"/>
                </a:solidFill>
                <a:uFill>
                  <a:solidFill>
                    <a:srgbClr val="FFFFFF"/>
                  </a:solidFill>
                </a:uFill>
                <a:latin typeface="Calibri"/>
              </a:rPr>
              <a:t>Project Title</a:t>
            </a:r>
            <a:endParaRPr lang="en-IN" sz="1800" b="0" strike="noStrike" spc="-1">
              <a:solidFill>
                <a:srgbClr val="000000"/>
              </a:solidFill>
              <a:uFill>
                <a:solidFill>
                  <a:srgbClr val="FFFFFF"/>
                </a:solidFill>
              </a:uFill>
              <a:latin typeface="Arial"/>
            </a:endParaRPr>
          </a:p>
        </p:txBody>
      </p:sp>
      <p:sp>
        <p:nvSpPr>
          <p:cNvPr id="187" name="CustomShape 2"/>
          <p:cNvSpPr/>
          <p:nvPr/>
        </p:nvSpPr>
        <p:spPr>
          <a:xfrm>
            <a:off x="8755920" y="4360680"/>
            <a:ext cx="3001680" cy="158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595959"/>
                </a:solidFill>
                <a:uFill>
                  <a:solidFill>
                    <a:srgbClr val="FFFFFF"/>
                  </a:solidFill>
                </a:uFill>
                <a:latin typeface="Calibri"/>
                <a:ea typeface="DejaVu Sans"/>
              </a:rPr>
              <a:t>Project Guide</a:t>
            </a:r>
            <a:endParaRPr lang="en-IN" sz="1800" b="0" strike="noStrike" spc="-1">
              <a:solidFill>
                <a:srgbClr val="000000"/>
              </a:solidFill>
              <a:uFill>
                <a:solidFill>
                  <a:srgbClr val="FFFFFF"/>
                </a:solidFill>
              </a:uFill>
              <a:latin typeface="Arial"/>
            </a:endParaRPr>
          </a:p>
          <a:p>
            <a:pPr algn="ctr">
              <a:lnSpc>
                <a:spcPct val="100000"/>
              </a:lnSpc>
            </a:pPr>
            <a:r>
              <a:rPr lang="en-IN" sz="1800" b="0" strike="noStrike" spc="-1">
                <a:solidFill>
                  <a:srgbClr val="595959"/>
                </a:solidFill>
                <a:uFill>
                  <a:solidFill>
                    <a:srgbClr val="FFFFFF"/>
                  </a:solidFill>
                </a:uFill>
                <a:latin typeface="Calibri"/>
                <a:ea typeface="DejaVu Sans"/>
              </a:rPr>
              <a:t>GL PRAKASH</a:t>
            </a:r>
            <a:endParaRPr lang="en-IN" sz="1800" b="0" strike="noStrike" spc="-1">
              <a:solidFill>
                <a:srgbClr val="000000"/>
              </a:solidFill>
              <a:uFill>
                <a:solidFill>
                  <a:srgbClr val="FFFFFF"/>
                </a:solidFill>
              </a:uFill>
              <a:latin typeface="Arial"/>
            </a:endParaRPr>
          </a:p>
          <a:p>
            <a:pPr algn="ctr">
              <a:lnSpc>
                <a:spcPct val="100000"/>
              </a:lnSpc>
            </a:pPr>
            <a:r>
              <a:rPr lang="en-IN" sz="1800" b="0" strike="noStrike" spc="-1">
                <a:solidFill>
                  <a:srgbClr val="595959"/>
                </a:solidFill>
                <a:uFill>
                  <a:solidFill>
                    <a:srgbClr val="FFFFFF"/>
                  </a:solidFill>
                </a:uFill>
                <a:latin typeface="Calibri"/>
                <a:ea typeface="DejaVu Sans"/>
              </a:rPr>
              <a:t>Asst. Professor (S.G.),</a:t>
            </a:r>
            <a:endParaRPr lang="en-IN" sz="1800" b="0" strike="noStrike" spc="-1">
              <a:solidFill>
                <a:srgbClr val="000000"/>
              </a:solidFill>
              <a:uFill>
                <a:solidFill>
                  <a:srgbClr val="FFFFFF"/>
                </a:solidFill>
              </a:uFill>
              <a:latin typeface="Arial"/>
            </a:endParaRPr>
          </a:p>
          <a:p>
            <a:pPr algn="ctr">
              <a:lnSpc>
                <a:spcPct val="100000"/>
              </a:lnSpc>
            </a:pPr>
            <a:r>
              <a:rPr lang="en-IN" sz="1800" b="0" strike="noStrike" spc="-1">
                <a:solidFill>
                  <a:srgbClr val="595959"/>
                </a:solidFill>
                <a:uFill>
                  <a:solidFill>
                    <a:srgbClr val="FFFFFF"/>
                  </a:solidFill>
                </a:uFill>
                <a:latin typeface="Calibri"/>
                <a:ea typeface="DejaVu Sans"/>
              </a:rPr>
              <a:t>Department of Virtualization | SoCS|UPES,</a:t>
            </a:r>
            <a:endParaRPr lang="en-IN" sz="1800" b="0" strike="noStrike" spc="-1">
              <a:solidFill>
                <a:srgbClr val="000000"/>
              </a:solidFill>
              <a:uFill>
                <a:solidFill>
                  <a:srgbClr val="FFFFFF"/>
                </a:solidFill>
              </a:uFill>
              <a:latin typeface="Arial"/>
            </a:endParaRPr>
          </a:p>
          <a:p>
            <a:pPr algn="ctr">
              <a:lnSpc>
                <a:spcPct val="100000"/>
              </a:lnSpc>
            </a:pPr>
            <a:r>
              <a:rPr lang="en-IN" sz="1800" b="0" strike="noStrike" spc="-1">
                <a:solidFill>
                  <a:srgbClr val="595959"/>
                </a:solidFill>
                <a:uFill>
                  <a:solidFill>
                    <a:srgbClr val="FFFFFF"/>
                  </a:solidFill>
                </a:uFill>
                <a:latin typeface="Calibri"/>
                <a:ea typeface="DejaVu Sans"/>
              </a:rPr>
              <a:t>Dehradun, India</a:t>
            </a:r>
            <a:endParaRPr lang="en-IN" sz="1800" b="0" strike="noStrike" spc="-1">
              <a:solidFill>
                <a:srgbClr val="000000"/>
              </a:solidFill>
              <a:uFill>
                <a:solidFill>
                  <a:srgbClr val="FFFFFF"/>
                </a:solidFill>
              </a:uFill>
              <a:latin typeface="Arial"/>
            </a:endParaRPr>
          </a:p>
        </p:txBody>
      </p:sp>
      <p:sp>
        <p:nvSpPr>
          <p:cNvPr id="188" name="CustomShape 3"/>
          <p:cNvSpPr/>
          <p:nvPr/>
        </p:nvSpPr>
        <p:spPr>
          <a:xfrm>
            <a:off x="1576080" y="2370240"/>
            <a:ext cx="9756720" cy="191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000" b="1" strike="noStrike" spc="-1">
                <a:solidFill>
                  <a:srgbClr val="000000"/>
                </a:solidFill>
                <a:uFill>
                  <a:solidFill>
                    <a:srgbClr val="FFFFFF"/>
                  </a:solidFill>
                </a:uFill>
                <a:latin typeface="Calibri"/>
                <a:ea typeface="DejaVu Sans"/>
              </a:rPr>
              <a:t>Lossless Data Compression Algorithms and their Comparison</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C8833-26CF-4D69-B0A2-94889283AC96}"/>
              </a:ext>
            </a:extLst>
          </p:cNvPr>
          <p:cNvSpPr>
            <a:spLocks noGrp="1"/>
          </p:cNvSpPr>
          <p:nvPr>
            <p:ph type="title"/>
          </p:nvPr>
        </p:nvSpPr>
        <p:spPr>
          <a:xfrm>
            <a:off x="609780" y="107346"/>
            <a:ext cx="10972440" cy="1144800"/>
          </a:xfrm>
        </p:spPr>
        <p:txBody>
          <a:bodyPr/>
          <a:lstStyle/>
          <a:p>
            <a:r>
              <a:rPr lang="en-IN" dirty="0"/>
              <a:t>DFD LEVEL-1:</a:t>
            </a:r>
          </a:p>
        </p:txBody>
      </p:sp>
      <p:pic>
        <p:nvPicPr>
          <p:cNvPr id="4" name="Picture 3">
            <a:extLst>
              <a:ext uri="{FF2B5EF4-FFF2-40B4-BE49-F238E27FC236}">
                <a16:creationId xmlns:a16="http://schemas.microsoft.com/office/drawing/2014/main" id="{6E61A1E3-CB59-427E-B77D-D7C19797DB6D}"/>
              </a:ext>
            </a:extLst>
          </p:cNvPr>
          <p:cNvPicPr>
            <a:picLocks noChangeAspect="1"/>
          </p:cNvPicPr>
          <p:nvPr/>
        </p:nvPicPr>
        <p:blipFill rotWithShape="1">
          <a:blip r:embed="rId2">
            <a:extLst>
              <a:ext uri="{28A0092B-C50C-407E-A947-70E740481C1C}">
                <a14:useLocalDpi xmlns:a14="http://schemas.microsoft.com/office/drawing/2010/main" val="0"/>
              </a:ext>
            </a:extLst>
          </a:blip>
          <a:srcRect l="23068" t="10081" r="33296" b="12103"/>
          <a:stretch/>
        </p:blipFill>
        <p:spPr>
          <a:xfrm>
            <a:off x="1524000" y="966328"/>
            <a:ext cx="8174181" cy="5891672"/>
          </a:xfrm>
          <a:prstGeom prst="rect">
            <a:avLst/>
          </a:prstGeom>
        </p:spPr>
      </p:pic>
    </p:spTree>
    <p:extLst>
      <p:ext uri="{BB962C8B-B14F-4D97-AF65-F5344CB8AC3E}">
        <p14:creationId xmlns:p14="http://schemas.microsoft.com/office/powerpoint/2010/main" val="2258115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433F-49A5-4084-93BF-9FF13613C65B}"/>
              </a:ext>
            </a:extLst>
          </p:cNvPr>
          <p:cNvSpPr>
            <a:spLocks noGrp="1"/>
          </p:cNvSpPr>
          <p:nvPr>
            <p:ph type="title"/>
          </p:nvPr>
        </p:nvSpPr>
        <p:spPr/>
        <p:txBody>
          <a:bodyPr/>
          <a:lstStyle/>
          <a:p>
            <a:r>
              <a:rPr lang="en-IN" dirty="0"/>
              <a:t>FLOW-CHART FOR HUFFMAN CODING: </a:t>
            </a:r>
          </a:p>
        </p:txBody>
      </p:sp>
      <p:pic>
        <p:nvPicPr>
          <p:cNvPr id="4" name="Picture 3">
            <a:extLst>
              <a:ext uri="{FF2B5EF4-FFF2-40B4-BE49-F238E27FC236}">
                <a16:creationId xmlns:a16="http://schemas.microsoft.com/office/drawing/2014/main" id="{8DC7EF85-DDBE-47D3-93F8-7677C12BD938}"/>
              </a:ext>
            </a:extLst>
          </p:cNvPr>
          <p:cNvPicPr>
            <a:picLocks noChangeAspect="1"/>
          </p:cNvPicPr>
          <p:nvPr/>
        </p:nvPicPr>
        <p:blipFill rotWithShape="1">
          <a:blip r:embed="rId2">
            <a:extLst>
              <a:ext uri="{28A0092B-C50C-407E-A947-70E740481C1C}">
                <a14:useLocalDpi xmlns:a14="http://schemas.microsoft.com/office/drawing/2010/main" val="0"/>
              </a:ext>
            </a:extLst>
          </a:blip>
          <a:srcRect l="12592" r="12243"/>
          <a:stretch/>
        </p:blipFill>
        <p:spPr>
          <a:xfrm>
            <a:off x="3567245" y="1027266"/>
            <a:ext cx="5056909" cy="5830734"/>
          </a:xfrm>
          <a:prstGeom prst="rect">
            <a:avLst/>
          </a:prstGeom>
        </p:spPr>
      </p:pic>
    </p:spTree>
    <p:extLst>
      <p:ext uri="{BB962C8B-B14F-4D97-AF65-F5344CB8AC3E}">
        <p14:creationId xmlns:p14="http://schemas.microsoft.com/office/powerpoint/2010/main" val="21250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3654-ED95-4EB5-99C9-0283C88B391E}"/>
              </a:ext>
            </a:extLst>
          </p:cNvPr>
          <p:cNvSpPr>
            <a:spLocks noGrp="1"/>
          </p:cNvSpPr>
          <p:nvPr>
            <p:ph type="title"/>
          </p:nvPr>
        </p:nvSpPr>
        <p:spPr/>
        <p:txBody>
          <a:bodyPr/>
          <a:lstStyle/>
          <a:p>
            <a:r>
              <a:rPr lang="en-IN" dirty="0"/>
              <a:t>FLOW-CHART FOR SHANNON-FANO:</a:t>
            </a:r>
          </a:p>
        </p:txBody>
      </p:sp>
      <p:pic>
        <p:nvPicPr>
          <p:cNvPr id="11" name="Picture 10">
            <a:extLst>
              <a:ext uri="{FF2B5EF4-FFF2-40B4-BE49-F238E27FC236}">
                <a16:creationId xmlns:a16="http://schemas.microsoft.com/office/drawing/2014/main" id="{A1C59221-4474-431C-BB5D-018E8EB54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387" y="1418400"/>
            <a:ext cx="6286500" cy="4914900"/>
          </a:xfrm>
          <a:prstGeom prst="rect">
            <a:avLst/>
          </a:prstGeom>
        </p:spPr>
      </p:pic>
    </p:spTree>
    <p:extLst>
      <p:ext uri="{BB962C8B-B14F-4D97-AF65-F5344CB8AC3E}">
        <p14:creationId xmlns:p14="http://schemas.microsoft.com/office/powerpoint/2010/main" val="445634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2EBF-A456-4B90-BFA1-308FCE7F741C}"/>
              </a:ext>
            </a:extLst>
          </p:cNvPr>
          <p:cNvSpPr>
            <a:spLocks noGrp="1"/>
          </p:cNvSpPr>
          <p:nvPr>
            <p:ph type="title"/>
          </p:nvPr>
        </p:nvSpPr>
        <p:spPr/>
        <p:txBody>
          <a:bodyPr/>
          <a:lstStyle/>
          <a:p>
            <a:r>
              <a:rPr lang="en-IN" dirty="0"/>
              <a:t>FLOW-CHART FOR Lempel Zev Welch:</a:t>
            </a:r>
          </a:p>
        </p:txBody>
      </p:sp>
      <p:pic>
        <p:nvPicPr>
          <p:cNvPr id="3" name="Picture 2">
            <a:extLst>
              <a:ext uri="{FF2B5EF4-FFF2-40B4-BE49-F238E27FC236}">
                <a16:creationId xmlns:a16="http://schemas.microsoft.com/office/drawing/2014/main" id="{DF85552C-C961-46B2-BC48-4657ABB0E5EA}"/>
              </a:ext>
            </a:extLst>
          </p:cNvPr>
          <p:cNvPicPr>
            <a:picLocks noChangeAspect="1"/>
          </p:cNvPicPr>
          <p:nvPr/>
        </p:nvPicPr>
        <p:blipFill rotWithShape="1">
          <a:blip r:embed="rId2">
            <a:extLst>
              <a:ext uri="{28A0092B-C50C-407E-A947-70E740481C1C}">
                <a14:useLocalDpi xmlns:a14="http://schemas.microsoft.com/office/drawing/2010/main" val="0"/>
              </a:ext>
            </a:extLst>
          </a:blip>
          <a:srcRect l="10090" t="2334" r="17783" b="10340"/>
          <a:stretch/>
        </p:blipFill>
        <p:spPr>
          <a:xfrm>
            <a:off x="1593274" y="1077163"/>
            <a:ext cx="8451272" cy="5780837"/>
          </a:xfrm>
          <a:prstGeom prst="rect">
            <a:avLst/>
          </a:prstGeom>
        </p:spPr>
      </p:pic>
    </p:spTree>
    <p:extLst>
      <p:ext uri="{BB962C8B-B14F-4D97-AF65-F5344CB8AC3E}">
        <p14:creationId xmlns:p14="http://schemas.microsoft.com/office/powerpoint/2010/main" val="256277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84221" y="553188"/>
            <a:ext cx="12191400" cy="56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b="1" strike="noStrike" spc="-1">
                <a:solidFill>
                  <a:srgbClr val="595959"/>
                </a:solidFill>
                <a:uFill>
                  <a:solidFill>
                    <a:srgbClr val="FFFFFF"/>
                  </a:solidFill>
                </a:uFill>
                <a:latin typeface="Calibri"/>
              </a:rPr>
              <a:t>References</a:t>
            </a:r>
            <a:endParaRPr lang="en-IN" sz="1800" b="0" strike="noStrike" spc="-1">
              <a:solidFill>
                <a:srgbClr val="000000"/>
              </a:solidFill>
              <a:uFill>
                <a:solidFill>
                  <a:srgbClr val="FFFFFF"/>
                </a:solidFill>
              </a:uFill>
              <a:latin typeface="Arial"/>
            </a:endParaRPr>
          </a:p>
        </p:txBody>
      </p:sp>
      <p:sp>
        <p:nvSpPr>
          <p:cNvPr id="2" name="TextBox 1">
            <a:extLst>
              <a:ext uri="{FF2B5EF4-FFF2-40B4-BE49-F238E27FC236}">
                <a16:creationId xmlns:a16="http://schemas.microsoft.com/office/drawing/2014/main" id="{328D1DA6-B237-420A-8B73-336B0D035032}"/>
              </a:ext>
            </a:extLst>
          </p:cNvPr>
          <p:cNvSpPr txBox="1"/>
          <p:nvPr/>
        </p:nvSpPr>
        <p:spPr>
          <a:xfrm>
            <a:off x="926432" y="1117308"/>
            <a:ext cx="10623884" cy="5078313"/>
          </a:xfrm>
          <a:prstGeom prst="rect">
            <a:avLst/>
          </a:prstGeom>
          <a:noFill/>
        </p:spPr>
        <p:txBody>
          <a:bodyPr wrap="square" rtlCol="0">
            <a:spAutoFit/>
          </a:bodyPr>
          <a:lstStyle/>
          <a:p>
            <a:pPr marL="285750" lvl="0" indent="-285750" fontAlgn="base" hangingPunct="0">
              <a:buFont typeface="Arial" panose="020B0604020202020204" pitchFamily="34" charset="0"/>
              <a:buChar char="•"/>
            </a:pPr>
            <a:endParaRPr lang="en-IN" dirty="0"/>
          </a:p>
          <a:p>
            <a:pPr marL="285750" lvl="0" indent="-285750" fontAlgn="base" hangingPunct="0">
              <a:buFont typeface="Arial" panose="020B0604020202020204" pitchFamily="34" charset="0"/>
              <a:buChar char="•"/>
            </a:pPr>
            <a:r>
              <a:rPr lang="en-IN" dirty="0"/>
              <a:t>Monika </a:t>
            </a:r>
            <a:r>
              <a:rPr lang="en-IN" dirty="0" err="1"/>
              <a:t>Soni</a:t>
            </a:r>
            <a:r>
              <a:rPr lang="en-IN" dirty="0"/>
              <a:t> , Dr Neeraj Shukla “Data Compression Techniques in Cloud Computing”</a:t>
            </a:r>
          </a:p>
          <a:p>
            <a:pPr marL="285750" lvl="0" indent="-285750" fontAlgn="base" hangingPunct="0">
              <a:buFont typeface="Arial" panose="020B0604020202020204" pitchFamily="34" charset="0"/>
              <a:buChar char="•"/>
            </a:pPr>
            <a:r>
              <a:rPr lang="en-IN" dirty="0"/>
              <a:t>Mohammad Hosseini “A Survey of Data Compression Algorithms and their Applications”</a:t>
            </a:r>
          </a:p>
          <a:p>
            <a:pPr marL="285750" lvl="0" indent="-285750" fontAlgn="base" hangingPunct="0">
              <a:buFont typeface="Arial" panose="020B0604020202020204" pitchFamily="34" charset="0"/>
              <a:buChar char="•"/>
            </a:pPr>
            <a:r>
              <a:rPr lang="en-IN" dirty="0"/>
              <a:t>Pu, I.M., 2006, Fundamental Data Compression, Elsevier, Britain.</a:t>
            </a:r>
          </a:p>
          <a:p>
            <a:pPr marL="285750" lvl="0" indent="-285750" fontAlgn="base" hangingPunct="0">
              <a:buFont typeface="Arial" panose="020B0604020202020204" pitchFamily="34" charset="0"/>
              <a:buChar char="•"/>
            </a:pPr>
            <a:r>
              <a:rPr lang="en-IN" dirty="0" err="1"/>
              <a:t>Kesheng</a:t>
            </a:r>
            <a:r>
              <a:rPr lang="en-IN" dirty="0"/>
              <a:t>, W., J. </a:t>
            </a:r>
            <a:r>
              <a:rPr lang="en-IN" dirty="0" err="1"/>
              <a:t>Otoo</a:t>
            </a:r>
            <a:r>
              <a:rPr lang="en-IN" dirty="0"/>
              <a:t> and S. Arie, 2006. Optimizing bitmap indices with efficient compression, ACM Trans. Database Systems, 31: 1-38.</a:t>
            </a:r>
          </a:p>
          <a:p>
            <a:pPr marL="285750" lvl="0" indent="-285750" fontAlgn="base" hangingPunct="0">
              <a:buFont typeface="Arial" panose="020B0604020202020204" pitchFamily="34" charset="0"/>
              <a:buChar char="•"/>
            </a:pPr>
            <a:r>
              <a:rPr lang="en-IN" dirty="0"/>
              <a:t>https://www.google.com/url?sa=t&amp;rct=j&amp;q=&amp;esrc=s&amp;source=web&amp;cd=15&amp;ved=2ahUKEwjW8piM_q_dAhVHyrwKHXE2DHoQFjAOegQIABAC&amp;url=http%3A%2F%2Fecehithaldia.in%2Fteaching_material%2FShanon-Fano1586521731.pdf&amp;usg=AOvVaw0MHM4foSS-sDhzqyRAVfaE</a:t>
            </a:r>
          </a:p>
          <a:p>
            <a:pPr marL="285750" lvl="0" indent="-285750" fontAlgn="base" hangingPunct="0">
              <a:buFont typeface="Arial" panose="020B0604020202020204" pitchFamily="34" charset="0"/>
              <a:buChar char="•"/>
            </a:pPr>
            <a:r>
              <a:rPr lang="en-IN" dirty="0"/>
              <a:t>S.R. </a:t>
            </a:r>
            <a:r>
              <a:rPr lang="en-IN" dirty="0" err="1"/>
              <a:t>Kodituwakku</a:t>
            </a:r>
            <a:r>
              <a:rPr lang="en-IN" dirty="0"/>
              <a:t> ,U. S. </a:t>
            </a:r>
            <a:r>
              <a:rPr lang="en-IN" dirty="0" err="1"/>
              <a:t>Amarasinghe</a:t>
            </a:r>
            <a:r>
              <a:rPr lang="en-IN" dirty="0"/>
              <a:t>  “</a:t>
            </a:r>
            <a:r>
              <a:rPr lang="en-IN" dirty="0" err="1"/>
              <a:t>Comparision</a:t>
            </a:r>
            <a:r>
              <a:rPr lang="en-IN" dirty="0"/>
              <a:t> of Lossless data compression algorithms for text data”</a:t>
            </a:r>
          </a:p>
          <a:p>
            <a:pPr marL="285750" lvl="0" indent="-285750" fontAlgn="base" hangingPunct="0">
              <a:buFont typeface="Arial" panose="020B0604020202020204" pitchFamily="34" charset="0"/>
              <a:buChar char="•"/>
            </a:pPr>
            <a:r>
              <a:rPr lang="en-IN" dirty="0"/>
              <a:t>Highly Efficient Compression Algorithms for Multichannel </a:t>
            </a:r>
            <a:r>
              <a:rPr lang="en-IN" dirty="0" err="1"/>
              <a:t>EEG,Laxmi</a:t>
            </a:r>
            <a:r>
              <a:rPr lang="en-IN" dirty="0"/>
              <a:t> Shaw , Student Member, IEEE , </a:t>
            </a:r>
            <a:r>
              <a:rPr lang="en-IN" dirty="0" err="1"/>
              <a:t>Daleef</a:t>
            </a:r>
            <a:r>
              <a:rPr lang="en-IN" dirty="0"/>
              <a:t> Rahman, and </a:t>
            </a:r>
            <a:r>
              <a:rPr lang="en-IN" dirty="0" err="1"/>
              <a:t>Aurobinda</a:t>
            </a:r>
            <a:r>
              <a:rPr lang="en-IN" dirty="0"/>
              <a:t> </a:t>
            </a:r>
            <a:r>
              <a:rPr lang="en-IN" dirty="0" err="1"/>
              <a:t>Routray</a:t>
            </a:r>
            <a:r>
              <a:rPr lang="en-IN" dirty="0"/>
              <a:t>, Senior Member, IEEE</a:t>
            </a:r>
          </a:p>
          <a:p>
            <a:pPr marL="285750" lvl="0" indent="-285750" fontAlgn="base" hangingPunct="0">
              <a:buFont typeface="Arial" panose="020B0604020202020204" pitchFamily="34" charset="0"/>
              <a:buChar char="•"/>
            </a:pPr>
            <a:r>
              <a:rPr lang="en-IN" dirty="0"/>
              <a:t>A Survey of Data Compression Algorithms and their Applications ,Mohammad Hosseini</a:t>
            </a:r>
          </a:p>
          <a:p>
            <a:pPr marL="285750" lvl="0" indent="-285750" fontAlgn="base" hangingPunct="0">
              <a:buFont typeface="Arial" panose="020B0604020202020204" pitchFamily="34" charset="0"/>
              <a:buChar char="•"/>
            </a:pPr>
            <a:r>
              <a:rPr lang="en-IN" dirty="0"/>
              <a:t>Network Systems Lab, School of Computing Science, Simon Fraser University, BC, </a:t>
            </a:r>
            <a:r>
              <a:rPr lang="en-IN" dirty="0" err="1"/>
              <a:t>Canada,Email</a:t>
            </a:r>
            <a:r>
              <a:rPr lang="en-IN" dirty="0"/>
              <a:t>: </a:t>
            </a:r>
            <a:r>
              <a:rPr lang="en-IN" dirty="0" err="1"/>
              <a:t>mohammad</a:t>
            </a:r>
            <a:r>
              <a:rPr lang="en-IN" dirty="0"/>
              <a:t> </a:t>
            </a:r>
            <a:r>
              <a:rPr lang="en-IN" dirty="0">
                <a:hlinkClick r:id="rId2"/>
              </a:rPr>
              <a:t>hosseini@sfu.ca</a:t>
            </a:r>
            <a:endParaRPr lang="en-IN" dirty="0"/>
          </a:p>
          <a:p>
            <a:pPr marL="285750" lvl="0" indent="-285750" fontAlgn="base" hangingPunct="0">
              <a:buFont typeface="Arial" panose="020B0604020202020204" pitchFamily="34" charset="0"/>
              <a:buChar char="•"/>
            </a:pPr>
            <a:r>
              <a:rPr lang="en-IN" dirty="0"/>
              <a:t>ref10-https://www.marketingprofs.com/charts/2017/32531/the-incredible-amount-of-data-generated-online-every-minute-infographic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ustomShape 1"/>
          <p:cNvSpPr/>
          <p:nvPr/>
        </p:nvSpPr>
        <p:spPr>
          <a:xfrm>
            <a:off x="762120" y="426960"/>
            <a:ext cx="109720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1" strike="noStrike" spc="-1">
                <a:solidFill>
                  <a:srgbClr val="000000"/>
                </a:solidFill>
                <a:uFill>
                  <a:solidFill>
                    <a:srgbClr val="FFFFFF"/>
                  </a:solidFill>
                </a:uFill>
                <a:latin typeface="Calibri"/>
              </a:rPr>
              <a:t>Team Members &amp; Role</a:t>
            </a:r>
            <a:endParaRPr lang="en-IN" sz="1800" b="0" strike="noStrike" spc="-1">
              <a:solidFill>
                <a:srgbClr val="000000"/>
              </a:solidFill>
              <a:uFill>
                <a:solidFill>
                  <a:srgbClr val="FFFFFF"/>
                </a:solidFill>
              </a:uFill>
              <a:latin typeface="Arial"/>
            </a:endParaRPr>
          </a:p>
        </p:txBody>
      </p:sp>
      <p:graphicFrame>
        <p:nvGraphicFramePr>
          <p:cNvPr id="190" name="Table 2"/>
          <p:cNvGraphicFramePr/>
          <p:nvPr>
            <p:extLst>
              <p:ext uri="{D42A27DB-BD31-4B8C-83A1-F6EECF244321}">
                <p14:modId xmlns:p14="http://schemas.microsoft.com/office/powerpoint/2010/main" val="3953790142"/>
              </p:ext>
            </p:extLst>
          </p:nvPr>
        </p:nvGraphicFramePr>
        <p:xfrm>
          <a:off x="1783440" y="2332080"/>
          <a:ext cx="8624880" cy="3418560"/>
        </p:xfrm>
        <a:graphic>
          <a:graphicData uri="http://schemas.openxmlformats.org/drawingml/2006/table">
            <a:tbl>
              <a:tblPr/>
              <a:tblGrid>
                <a:gridCol w="995760">
                  <a:extLst>
                    <a:ext uri="{9D8B030D-6E8A-4147-A177-3AD203B41FA5}">
                      <a16:colId xmlns:a16="http://schemas.microsoft.com/office/drawing/2014/main" val="20000"/>
                    </a:ext>
                  </a:extLst>
                </a:gridCol>
                <a:gridCol w="2875320">
                  <a:extLst>
                    <a:ext uri="{9D8B030D-6E8A-4147-A177-3AD203B41FA5}">
                      <a16:colId xmlns:a16="http://schemas.microsoft.com/office/drawing/2014/main" val="20001"/>
                    </a:ext>
                  </a:extLst>
                </a:gridCol>
                <a:gridCol w="4753800">
                  <a:extLst>
                    <a:ext uri="{9D8B030D-6E8A-4147-A177-3AD203B41FA5}">
                      <a16:colId xmlns:a16="http://schemas.microsoft.com/office/drawing/2014/main" val="20002"/>
                    </a:ext>
                  </a:extLst>
                </a:gridCol>
              </a:tblGrid>
              <a:tr h="652680">
                <a:tc>
                  <a:txBody>
                    <a:bodyPr/>
                    <a:lstStyle/>
                    <a:p>
                      <a:pPr>
                        <a:lnSpc>
                          <a:spcPct val="100000"/>
                        </a:lnSpc>
                      </a:pPr>
                      <a:r>
                        <a:rPr lang="en-IN" sz="1900" b="1" strike="noStrike" spc="-1">
                          <a:solidFill>
                            <a:srgbClr val="FFFFFF"/>
                          </a:solidFill>
                          <a:uFill>
                            <a:solidFill>
                              <a:srgbClr val="FFFFFF"/>
                            </a:solidFill>
                          </a:uFill>
                          <a:latin typeface="Calibri"/>
                        </a:rPr>
                        <a:t>S.NO.</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IN" sz="1900" b="1" strike="noStrike" spc="-1">
                          <a:solidFill>
                            <a:srgbClr val="FFFFFF"/>
                          </a:solidFill>
                          <a:uFill>
                            <a:solidFill>
                              <a:srgbClr val="FFFFFF"/>
                            </a:solidFill>
                          </a:uFill>
                          <a:latin typeface="Calibri"/>
                        </a:rPr>
                        <a:t>Name of the Student</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IN" sz="1900" b="1" strike="noStrike" spc="-1">
                          <a:solidFill>
                            <a:srgbClr val="FFFFFF"/>
                          </a:solidFill>
                          <a:uFill>
                            <a:solidFill>
                              <a:srgbClr val="FFFFFF"/>
                            </a:solidFill>
                          </a:uFill>
                          <a:latin typeface="Calibri"/>
                        </a:rPr>
                        <a:t>Role of the Student</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691560">
                <a:tc>
                  <a:txBody>
                    <a:bodyPr/>
                    <a:lstStyle/>
                    <a:p>
                      <a:pPr>
                        <a:lnSpc>
                          <a:spcPct val="100000"/>
                        </a:lnSpc>
                      </a:pPr>
                      <a:r>
                        <a:rPr lang="en-IN" sz="1900" b="0" strike="noStrike" spc="-1">
                          <a:solidFill>
                            <a:srgbClr val="000000"/>
                          </a:solidFill>
                          <a:uFill>
                            <a:solidFill>
                              <a:srgbClr val="FFFFFF"/>
                            </a:solidFill>
                          </a:uFill>
                          <a:latin typeface="Calibri"/>
                        </a:rPr>
                        <a:t>1.</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IN" sz="1900" b="0" strike="noStrike" spc="-1">
                          <a:solidFill>
                            <a:srgbClr val="000000"/>
                          </a:solidFill>
                          <a:uFill>
                            <a:solidFill>
                              <a:srgbClr val="FFFFFF"/>
                            </a:solidFill>
                          </a:uFill>
                          <a:latin typeface="Calibri"/>
                        </a:rPr>
                        <a:t>Ashi Agarwal</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IN" sz="1900" b="0" strike="noStrike" spc="-1">
                          <a:solidFill>
                            <a:srgbClr val="000000"/>
                          </a:solidFill>
                          <a:uFill>
                            <a:solidFill>
                              <a:srgbClr val="FFFFFF"/>
                            </a:solidFill>
                          </a:uFill>
                          <a:latin typeface="Calibri"/>
                        </a:rPr>
                        <a:t>Shannonfano Algorithm Implementation</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691560">
                <a:tc>
                  <a:txBody>
                    <a:bodyPr/>
                    <a:lstStyle/>
                    <a:p>
                      <a:pPr>
                        <a:lnSpc>
                          <a:spcPct val="100000"/>
                        </a:lnSpc>
                      </a:pPr>
                      <a:r>
                        <a:rPr lang="en-IN" sz="1900" b="0" strike="noStrike" spc="-1">
                          <a:solidFill>
                            <a:srgbClr val="000000"/>
                          </a:solidFill>
                          <a:uFill>
                            <a:solidFill>
                              <a:srgbClr val="FFFFFF"/>
                            </a:solidFill>
                          </a:uFill>
                          <a:latin typeface="Calibri"/>
                        </a:rPr>
                        <a:t>2.</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IN" sz="1900" b="0" strike="noStrike" spc="-1">
                          <a:solidFill>
                            <a:srgbClr val="000000"/>
                          </a:solidFill>
                          <a:uFill>
                            <a:solidFill>
                              <a:srgbClr val="FFFFFF"/>
                            </a:solidFill>
                          </a:uFill>
                          <a:latin typeface="Calibri"/>
                        </a:rPr>
                        <a:t>Arpit Bhardwaj</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IN" sz="1900" b="0" strike="noStrike" spc="-1">
                          <a:solidFill>
                            <a:srgbClr val="000000"/>
                          </a:solidFill>
                          <a:uFill>
                            <a:solidFill>
                              <a:srgbClr val="FFFFFF"/>
                            </a:solidFill>
                          </a:uFill>
                          <a:latin typeface="Calibri"/>
                        </a:rPr>
                        <a:t>Huffmann Algorithm Implementation</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691560">
                <a:tc>
                  <a:txBody>
                    <a:bodyPr/>
                    <a:lstStyle/>
                    <a:p>
                      <a:pPr>
                        <a:lnSpc>
                          <a:spcPct val="100000"/>
                        </a:lnSpc>
                      </a:pPr>
                      <a:r>
                        <a:rPr lang="en-IN" sz="1900" b="0" strike="noStrike" spc="-1">
                          <a:solidFill>
                            <a:srgbClr val="000000"/>
                          </a:solidFill>
                          <a:uFill>
                            <a:solidFill>
                              <a:srgbClr val="FFFFFF"/>
                            </a:solidFill>
                          </a:uFill>
                          <a:latin typeface="Calibri"/>
                        </a:rPr>
                        <a:t>3.</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IN" sz="1900" b="0" strike="noStrike" spc="-1">
                          <a:solidFill>
                            <a:srgbClr val="000000"/>
                          </a:solidFill>
                          <a:uFill>
                            <a:solidFill>
                              <a:srgbClr val="FFFFFF"/>
                            </a:solidFill>
                          </a:uFill>
                          <a:latin typeface="Calibri"/>
                        </a:rPr>
                        <a:t>Ashish Bansal</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IN" sz="1900" b="0" strike="noStrike" spc="-1">
                          <a:solidFill>
                            <a:srgbClr val="000000"/>
                          </a:solidFill>
                          <a:uFill>
                            <a:solidFill>
                              <a:srgbClr val="FFFFFF"/>
                            </a:solidFill>
                          </a:uFill>
                          <a:latin typeface="Calibri"/>
                        </a:rPr>
                        <a:t>Lempel-ziv Algorithm implementation</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691200">
                <a:tc>
                  <a:txBody>
                    <a:bodyPr/>
                    <a:lstStyle/>
                    <a:p>
                      <a:pPr>
                        <a:lnSpc>
                          <a:spcPct val="100000"/>
                        </a:lnSpc>
                      </a:pPr>
                      <a:r>
                        <a:rPr lang="en-IN" sz="1900" b="0" strike="noStrike" spc="-1">
                          <a:solidFill>
                            <a:srgbClr val="000000"/>
                          </a:solidFill>
                          <a:uFill>
                            <a:solidFill>
                              <a:srgbClr val="FFFFFF"/>
                            </a:solidFill>
                          </a:uFill>
                          <a:latin typeface="Calibri"/>
                        </a:rPr>
                        <a:t>4.</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IN" sz="1900" b="0" strike="noStrike" spc="-1">
                          <a:solidFill>
                            <a:srgbClr val="000000"/>
                          </a:solidFill>
                          <a:uFill>
                            <a:solidFill>
                              <a:srgbClr val="FFFFFF"/>
                            </a:solidFill>
                          </a:uFill>
                          <a:latin typeface="Calibri"/>
                        </a:rPr>
                        <a:t>Deepanshu Goyal</a:t>
                      </a:r>
                      <a:endParaRPr lang="en-IN"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IN" sz="1900" b="0" strike="noStrike" spc="-1" dirty="0">
                          <a:solidFill>
                            <a:srgbClr val="000000"/>
                          </a:solidFill>
                          <a:uFill>
                            <a:solidFill>
                              <a:srgbClr val="FFFFFF"/>
                            </a:solidFill>
                          </a:uFill>
                          <a:latin typeface="Calibri"/>
                        </a:rPr>
                        <a:t>Comparison &amp; Suggest improvements</a:t>
                      </a:r>
                      <a:endParaRPr lang="en-IN"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CustomShape 1"/>
          <p:cNvSpPr/>
          <p:nvPr/>
        </p:nvSpPr>
        <p:spPr>
          <a:xfrm>
            <a:off x="762120" y="426960"/>
            <a:ext cx="10972080" cy="114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1" strike="noStrike" spc="-1" dirty="0">
                <a:solidFill>
                  <a:srgbClr val="000000"/>
                </a:solidFill>
                <a:uFill>
                  <a:solidFill>
                    <a:srgbClr val="FFFFFF"/>
                  </a:solidFill>
                </a:uFill>
                <a:latin typeface="Calibri"/>
              </a:rPr>
              <a:t>Introduction</a:t>
            </a:r>
            <a:endParaRPr lang="en-IN" sz="1800" b="0" strike="noStrike" spc="-1" dirty="0">
              <a:solidFill>
                <a:srgbClr val="000000"/>
              </a:solidFill>
              <a:uFill>
                <a:solidFill>
                  <a:srgbClr val="FFFFFF"/>
                </a:solidFill>
              </a:uFill>
              <a:latin typeface="Arial"/>
            </a:endParaRPr>
          </a:p>
        </p:txBody>
      </p:sp>
      <p:sp>
        <p:nvSpPr>
          <p:cNvPr id="192" name="CustomShape 2"/>
          <p:cNvSpPr/>
          <p:nvPr/>
        </p:nvSpPr>
        <p:spPr>
          <a:xfrm>
            <a:off x="504000" y="1925072"/>
            <a:ext cx="10887840" cy="372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32000" indent="-323640">
              <a:lnSpc>
                <a:spcPct val="100000"/>
              </a:lnSpc>
              <a:buClr>
                <a:srgbClr val="000000"/>
              </a:buClr>
              <a:buSzPct val="45000"/>
              <a:buFont typeface="Wingdings" charset="2"/>
              <a:buChar char=""/>
            </a:pPr>
            <a:r>
              <a:rPr lang="en-IN" sz="3200" b="0" strike="noStrike" spc="-1">
                <a:solidFill>
                  <a:srgbClr val="000000"/>
                </a:solidFill>
                <a:uFill>
                  <a:solidFill>
                    <a:srgbClr val="FFFFFF"/>
                  </a:solidFill>
                </a:uFill>
                <a:latin typeface="Calibri"/>
              </a:rPr>
              <a:t>These days the exponential growth of data leads to high computation requirements which is not always available at user’s end, so compression basically reduces the redundancy in data representation thus decreasing the size of data which when transferred over network consumes less bandwidth and also decreases the cost of storing it. </a:t>
            </a:r>
            <a:endParaRPr lang="en-IN"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3978720" y="648000"/>
            <a:ext cx="4085280" cy="743040"/>
          </a:xfrm>
          <a:prstGeom prst="rect">
            <a:avLst/>
          </a:prstGeom>
          <a:noFill/>
          <a:ln>
            <a:noFill/>
          </a:ln>
        </p:spPr>
        <p:txBody>
          <a:bodyPr lIns="90000" tIns="45000" rIns="90000" bIns="45000"/>
          <a:lstStyle/>
          <a:p>
            <a:pPr algn="ctr">
              <a:lnSpc>
                <a:spcPct val="100000"/>
              </a:lnSpc>
            </a:pPr>
            <a:endParaRPr lang="en-IN" sz="1800" b="0" strike="noStrike" spc="-1" dirty="0">
              <a:solidFill>
                <a:srgbClr val="000000"/>
              </a:solidFill>
              <a:uFill>
                <a:solidFill>
                  <a:srgbClr val="FFFFFF"/>
                </a:solidFill>
              </a:uFill>
              <a:latin typeface="Arial"/>
            </a:endParaRPr>
          </a:p>
        </p:txBody>
      </p:sp>
      <p:sp>
        <p:nvSpPr>
          <p:cNvPr id="194" name="TextShape 2"/>
          <p:cNvSpPr txBox="1"/>
          <p:nvPr/>
        </p:nvSpPr>
        <p:spPr>
          <a:xfrm>
            <a:off x="720000" y="1690560"/>
            <a:ext cx="11016000" cy="3918600"/>
          </a:xfrm>
          <a:prstGeom prst="rect">
            <a:avLst/>
          </a:prstGeom>
          <a:noFill/>
          <a:ln>
            <a:noFill/>
          </a:ln>
        </p:spPr>
        <p:txBody>
          <a:bodyPr lIns="90000" tIns="45000" rIns="90000" bIns="45000"/>
          <a:lstStyle/>
          <a:p>
            <a:pPr marL="216000" indent="-216000">
              <a:buClr>
                <a:srgbClr val="000000"/>
              </a:buClr>
              <a:buSzPct val="45000"/>
              <a:buFont typeface="Wingdings" charset="2"/>
              <a:buChar char=""/>
            </a:pPr>
            <a:r>
              <a:rPr lang="en-IN" sz="3200" b="0" strike="noStrike" spc="-1" dirty="0">
                <a:solidFill>
                  <a:srgbClr val="000000"/>
                </a:solidFill>
                <a:uFill>
                  <a:solidFill>
                    <a:srgbClr val="FFFFFF"/>
                  </a:solidFill>
                </a:uFill>
                <a:latin typeface="Calibri"/>
                <a:ea typeface="Times New Roman"/>
              </a:rPr>
              <a:t>There are number of data compression algorithms which use different approaches,</a:t>
            </a:r>
            <a:r>
              <a:rPr lang="en-IN" sz="3200" b="0" strike="noStrike" spc="-1" dirty="0">
                <a:solidFill>
                  <a:srgbClr val="000000"/>
                </a:solidFill>
                <a:uFill>
                  <a:solidFill>
                    <a:srgbClr val="FFFFFF"/>
                  </a:solidFill>
                </a:uFill>
                <a:latin typeface="Calibri"/>
              </a:rPr>
              <a:t> in our project we will examine </a:t>
            </a:r>
            <a:r>
              <a:rPr lang="en-IN" sz="3200" b="0" strike="noStrike" spc="-1" dirty="0">
                <a:solidFill>
                  <a:srgbClr val="000000"/>
                </a:solidFill>
                <a:uFill>
                  <a:solidFill>
                    <a:srgbClr val="FFFFFF"/>
                  </a:solidFill>
                </a:uFill>
                <a:latin typeface="Calibri"/>
                <a:ea typeface="Times New Roman"/>
              </a:rPr>
              <a:t>lossless data compression algorithms like Huffman encoding algorithm, Lempel-Ziv-Welch algorithm, and Shannon-Fano algorithm and comparing their performance. </a:t>
            </a:r>
            <a:endParaRPr lang="en-IN" sz="1800" b="0" strike="noStrike" spc="-1" dirty="0">
              <a:solidFill>
                <a:srgbClr val="000000"/>
              </a:solidFill>
              <a:uFill>
                <a:solidFill>
                  <a:srgbClr val="FFFFFF"/>
                </a:solidFill>
              </a:u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138600" y="571680"/>
            <a:ext cx="12191400" cy="56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b="1" strike="noStrike" spc="-1">
                <a:solidFill>
                  <a:srgbClr val="595959"/>
                </a:solidFill>
                <a:uFill>
                  <a:solidFill>
                    <a:srgbClr val="FFFFFF"/>
                  </a:solidFill>
                </a:uFill>
                <a:latin typeface="Calibri"/>
              </a:rPr>
              <a:t>Problem Statement</a:t>
            </a:r>
            <a:endParaRPr lang="en-IN" sz="1800" b="0" strike="noStrike" spc="-1">
              <a:solidFill>
                <a:srgbClr val="000000"/>
              </a:solidFill>
              <a:uFill>
                <a:solidFill>
                  <a:srgbClr val="FFFFFF"/>
                </a:solidFill>
              </a:uFill>
              <a:latin typeface="Arial"/>
            </a:endParaRPr>
          </a:p>
        </p:txBody>
      </p:sp>
      <p:sp>
        <p:nvSpPr>
          <p:cNvPr id="196" name="CustomShape 2"/>
          <p:cNvSpPr/>
          <p:nvPr/>
        </p:nvSpPr>
        <p:spPr>
          <a:xfrm>
            <a:off x="1348920" y="1498320"/>
            <a:ext cx="8925120" cy="421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800" b="0" strike="noStrike" spc="-1" dirty="0">
                <a:solidFill>
                  <a:srgbClr val="000000"/>
                </a:solidFill>
                <a:uFill>
                  <a:solidFill>
                    <a:srgbClr val="FFFFFF"/>
                  </a:solidFill>
                </a:uFill>
                <a:latin typeface="Calibri"/>
                <a:ea typeface="DejaVu Sans"/>
              </a:rPr>
              <a:t>Storage on the cloud is a limited resource. Even though more storage space can be purchased, it seems better to utilize the given space to the fullest. The solution to this problem is data compression. Compress data to save space and then store it on the cloud, also in doing so, we save the data transmission cost over the network and make our cloud storage even more efficient.</a:t>
            </a:r>
            <a:endParaRPr lang="en-IN" sz="1800" b="0" strike="noStrike" spc="-1" dirty="0">
              <a:solidFill>
                <a:srgbClr val="000000"/>
              </a:solidFill>
              <a:uFill>
                <a:solidFill>
                  <a:srgbClr val="FFFFFF"/>
                </a:solidFill>
              </a:uFill>
              <a:latin typeface="Arial"/>
            </a:endParaRPr>
          </a:p>
          <a:p>
            <a:pPr>
              <a:lnSpc>
                <a:spcPct val="100000"/>
              </a:lnSpc>
            </a:pPr>
            <a:endParaRPr lang="en-IN"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0" y="294480"/>
            <a:ext cx="12191400" cy="56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b="1" strike="noStrike" spc="-1">
                <a:solidFill>
                  <a:srgbClr val="595959"/>
                </a:solidFill>
                <a:uFill>
                  <a:solidFill>
                    <a:srgbClr val="FFFFFF"/>
                  </a:solidFill>
                </a:uFill>
                <a:latin typeface="Calibri"/>
              </a:rPr>
              <a:t>Motivation</a:t>
            </a:r>
            <a:endParaRPr lang="en-IN" sz="1800" b="0" strike="noStrike" spc="-1">
              <a:solidFill>
                <a:srgbClr val="000000"/>
              </a:solidFill>
              <a:uFill>
                <a:solidFill>
                  <a:srgbClr val="FFFFFF"/>
                </a:solidFill>
              </a:uFill>
              <a:latin typeface="Arial"/>
            </a:endParaRPr>
          </a:p>
        </p:txBody>
      </p:sp>
      <p:sp>
        <p:nvSpPr>
          <p:cNvPr id="198" name="CustomShape 2"/>
          <p:cNvSpPr/>
          <p:nvPr/>
        </p:nvSpPr>
        <p:spPr>
          <a:xfrm>
            <a:off x="553339" y="1311613"/>
            <a:ext cx="10915920" cy="478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buClr>
                <a:srgbClr val="000000"/>
              </a:buClr>
              <a:buFont typeface="Arial"/>
              <a:buChar char="•"/>
            </a:pPr>
            <a:r>
              <a:rPr lang="en-IN" sz="2800" b="0" strike="noStrike" spc="-1" dirty="0">
                <a:solidFill>
                  <a:srgbClr val="000000"/>
                </a:solidFill>
                <a:uFill>
                  <a:solidFill>
                    <a:srgbClr val="FFFFFF"/>
                  </a:solidFill>
                </a:uFill>
                <a:latin typeface="Calibri"/>
                <a:ea typeface="DejaVu Sans"/>
              </a:rPr>
              <a:t>Cloud computing has turned out be an excellent way to cope up with the data growth, but somewhere down the lane cloud computing  also requires physical infrastructure.</a:t>
            </a:r>
            <a:endParaRPr lang="en-IN" sz="1800" b="0" strike="noStrike" spc="-1" dirty="0">
              <a:solidFill>
                <a:srgbClr val="000000"/>
              </a:solidFill>
              <a:uFill>
                <a:solidFill>
                  <a:srgbClr val="FFFFFF"/>
                </a:solidFill>
              </a:uFill>
              <a:latin typeface="Arial"/>
            </a:endParaRPr>
          </a:p>
          <a:p>
            <a:pPr marL="343080" indent="-342360">
              <a:lnSpc>
                <a:spcPct val="100000"/>
              </a:lnSpc>
              <a:buClr>
                <a:srgbClr val="000000"/>
              </a:buClr>
              <a:buFont typeface="Arial"/>
              <a:buChar char="•"/>
            </a:pPr>
            <a:r>
              <a:rPr lang="en-IN" sz="2800" b="0" strike="noStrike" spc="-1" dirty="0">
                <a:solidFill>
                  <a:srgbClr val="000000"/>
                </a:solidFill>
                <a:uFill>
                  <a:solidFill>
                    <a:srgbClr val="FFFFFF"/>
                  </a:solidFill>
                </a:uFill>
                <a:latin typeface="Calibri"/>
                <a:ea typeface="DejaVu Sans"/>
              </a:rPr>
              <a:t>Processing of large amount data requires time, so processing of redundant data wastes lot of time .So we need the Compression of Data.</a:t>
            </a:r>
            <a:endParaRPr lang="en-IN" sz="1800" b="0" strike="noStrike" spc="-1" dirty="0">
              <a:solidFill>
                <a:srgbClr val="000000"/>
              </a:solidFill>
              <a:uFill>
                <a:solidFill>
                  <a:srgbClr val="FFFFFF"/>
                </a:solidFill>
              </a:uFill>
              <a:latin typeface="Arial"/>
            </a:endParaRPr>
          </a:p>
          <a:p>
            <a:pPr marL="343080" indent="-342360">
              <a:lnSpc>
                <a:spcPct val="100000"/>
              </a:lnSpc>
              <a:buClr>
                <a:srgbClr val="000000"/>
              </a:buClr>
              <a:buFont typeface="Arial"/>
              <a:buChar char="•"/>
            </a:pPr>
            <a:r>
              <a:rPr lang="en-IN" sz="2800" spc="-1" dirty="0">
                <a:solidFill>
                  <a:srgbClr val="000000"/>
                </a:solidFill>
                <a:uFill>
                  <a:solidFill>
                    <a:srgbClr val="FFFFFF"/>
                  </a:solidFill>
                </a:uFill>
                <a:latin typeface="Calibri"/>
              </a:rPr>
              <a:t>According to the Google[ref10] Users of the Internet generate 2.5 quintillion bytes of data each day, on average, according to recent research cites by Domo .So to store this high amount of data we need a lot of Storage, So it is the need of hour to Compress the Data.</a:t>
            </a:r>
            <a:endParaRPr lang="en-IN" sz="1800" b="0" strike="noStrike" spc="-1" dirty="0">
              <a:solidFill>
                <a:srgbClr val="000000"/>
              </a:solidFill>
              <a:uFill>
                <a:solidFill>
                  <a:srgbClr val="FFFFFF"/>
                </a:solidFill>
              </a:uFill>
              <a:latin typeface="Arial"/>
            </a:endParaRPr>
          </a:p>
          <a:p>
            <a:pPr>
              <a:lnSpc>
                <a:spcPct val="100000"/>
              </a:lnSpc>
            </a:pPr>
            <a:r>
              <a:rPr lang="en-IN" sz="2800" b="0" strike="noStrike" spc="-1" dirty="0">
                <a:solidFill>
                  <a:srgbClr val="000000"/>
                </a:solidFill>
                <a:uFill>
                  <a:solidFill>
                    <a:srgbClr val="FFFFFF"/>
                  </a:solidFill>
                </a:uFill>
                <a:latin typeface="Calibri"/>
                <a:ea typeface="DejaVu Sans"/>
              </a:rPr>
              <a:t>All these factors motivates us to study these compression algorithms.</a:t>
            </a:r>
            <a:endParaRPr lang="en-IN"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110880" y="497160"/>
            <a:ext cx="12191400" cy="56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b="1" strike="noStrike" spc="-1">
                <a:solidFill>
                  <a:srgbClr val="595959"/>
                </a:solidFill>
                <a:uFill>
                  <a:solidFill>
                    <a:srgbClr val="FFFFFF"/>
                  </a:solidFill>
                </a:uFill>
                <a:latin typeface="Calibri"/>
              </a:rPr>
              <a:t>Objectives</a:t>
            </a:r>
            <a:endParaRPr lang="en-IN" sz="1800" b="0" strike="noStrike" spc="-1">
              <a:solidFill>
                <a:srgbClr val="000000"/>
              </a:solidFill>
              <a:uFill>
                <a:solidFill>
                  <a:srgbClr val="FFFFFF"/>
                </a:solidFill>
              </a:uFill>
              <a:latin typeface="Arial"/>
            </a:endParaRPr>
          </a:p>
        </p:txBody>
      </p:sp>
      <p:sp>
        <p:nvSpPr>
          <p:cNvPr id="200" name="CustomShape 2"/>
          <p:cNvSpPr/>
          <p:nvPr/>
        </p:nvSpPr>
        <p:spPr>
          <a:xfrm>
            <a:off x="601560" y="1311480"/>
            <a:ext cx="10719360" cy="563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buClr>
                <a:srgbClr val="000000"/>
              </a:buClr>
              <a:buFont typeface="Arial"/>
              <a:buChar char="•"/>
            </a:pPr>
            <a:r>
              <a:rPr lang="en-IN" sz="2800" b="0" strike="noStrike" spc="-1">
                <a:solidFill>
                  <a:srgbClr val="000000"/>
                </a:solidFill>
                <a:uFill>
                  <a:solidFill>
                    <a:srgbClr val="FFFFFF"/>
                  </a:solidFill>
                </a:uFill>
                <a:latin typeface="Calibri"/>
                <a:ea typeface="DejaVu Sans"/>
              </a:rPr>
              <a:t>Implementation of :</a:t>
            </a:r>
            <a:endParaRPr lang="en-IN" sz="1800" b="0" strike="noStrike" spc="-1">
              <a:solidFill>
                <a:srgbClr val="000000"/>
              </a:solidFill>
              <a:uFill>
                <a:solidFill>
                  <a:srgbClr val="FFFFFF"/>
                </a:solidFill>
              </a:uFill>
              <a:latin typeface="Arial"/>
            </a:endParaRPr>
          </a:p>
          <a:p>
            <a:pPr marL="457200" indent="-456480">
              <a:lnSpc>
                <a:spcPct val="100000"/>
              </a:lnSpc>
              <a:buClr>
                <a:srgbClr val="000000"/>
              </a:buClr>
              <a:buFont typeface="Arial"/>
              <a:buAutoNum type="arabicPeriod"/>
            </a:pPr>
            <a:r>
              <a:rPr lang="en-IN" sz="2800" b="0" strike="noStrike" spc="-1">
                <a:solidFill>
                  <a:srgbClr val="000000"/>
                </a:solidFill>
                <a:uFill>
                  <a:solidFill>
                    <a:srgbClr val="FFFFFF"/>
                  </a:solidFill>
                </a:uFill>
                <a:latin typeface="Calibri"/>
                <a:ea typeface="DejaVu Sans"/>
              </a:rPr>
              <a:t>Huffman's encoding Algorithm</a:t>
            </a:r>
            <a:endParaRPr lang="en-IN" sz="1800" b="0" strike="noStrike" spc="-1">
              <a:solidFill>
                <a:srgbClr val="000000"/>
              </a:solidFill>
              <a:uFill>
                <a:solidFill>
                  <a:srgbClr val="FFFFFF"/>
                </a:solidFill>
              </a:uFill>
              <a:latin typeface="Arial"/>
            </a:endParaRPr>
          </a:p>
          <a:p>
            <a:pPr marL="457200" indent="-456480">
              <a:lnSpc>
                <a:spcPct val="100000"/>
              </a:lnSpc>
              <a:buClr>
                <a:srgbClr val="000000"/>
              </a:buClr>
              <a:buFont typeface="Arial"/>
              <a:buAutoNum type="arabicPeriod"/>
            </a:pPr>
            <a:r>
              <a:rPr lang="en-IN" sz="2800" b="0" strike="noStrike" spc="-1">
                <a:solidFill>
                  <a:srgbClr val="000000"/>
                </a:solidFill>
                <a:uFill>
                  <a:solidFill>
                    <a:srgbClr val="FFFFFF"/>
                  </a:solidFill>
                </a:uFill>
                <a:latin typeface="Calibri"/>
                <a:ea typeface="DejaVu Sans"/>
              </a:rPr>
              <a:t>Shannon – Fano Algorithm</a:t>
            </a:r>
            <a:endParaRPr lang="en-IN" sz="1800" b="0" strike="noStrike" spc="-1">
              <a:solidFill>
                <a:srgbClr val="000000"/>
              </a:solidFill>
              <a:uFill>
                <a:solidFill>
                  <a:srgbClr val="FFFFFF"/>
                </a:solidFill>
              </a:uFill>
              <a:latin typeface="Arial"/>
            </a:endParaRPr>
          </a:p>
          <a:p>
            <a:pPr marL="457200" indent="-456480">
              <a:lnSpc>
                <a:spcPct val="100000"/>
              </a:lnSpc>
              <a:buClr>
                <a:srgbClr val="000000"/>
              </a:buClr>
              <a:buFont typeface="Arial"/>
              <a:buAutoNum type="arabicPeriod"/>
            </a:pPr>
            <a:r>
              <a:rPr lang="en-IN" sz="2800" b="0" strike="noStrike" spc="-1">
                <a:solidFill>
                  <a:srgbClr val="000000"/>
                </a:solidFill>
                <a:uFill>
                  <a:solidFill>
                    <a:srgbClr val="FFFFFF"/>
                  </a:solidFill>
                </a:uFill>
                <a:latin typeface="Calibri"/>
                <a:ea typeface="DejaVu Sans"/>
              </a:rPr>
              <a:t>Lempel – Zev Welch Algorithm </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marL="457200" indent="-456480">
              <a:lnSpc>
                <a:spcPct val="100000"/>
              </a:lnSpc>
              <a:buClr>
                <a:srgbClr val="000000"/>
              </a:buClr>
              <a:buFont typeface="Arial"/>
              <a:buChar char="•"/>
            </a:pPr>
            <a:r>
              <a:rPr lang="en-IN" sz="2800" b="0" strike="noStrike" spc="-1">
                <a:solidFill>
                  <a:srgbClr val="000000"/>
                </a:solidFill>
                <a:uFill>
                  <a:solidFill>
                    <a:srgbClr val="FFFFFF"/>
                  </a:solidFill>
                </a:uFill>
                <a:latin typeface="Calibri"/>
                <a:ea typeface="DejaVu Sans"/>
              </a:rPr>
              <a:t>Comparison of all three algorithms on the basis of:</a:t>
            </a: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=&gt; Degree of compression</a:t>
            </a: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=&gt; Time</a:t>
            </a:r>
            <a:endParaRPr lang="en-IN" sz="1800" b="0" strike="noStrike" spc="-1">
              <a:solidFill>
                <a:srgbClr val="000000"/>
              </a:solidFill>
              <a:uFill>
                <a:solidFill>
                  <a:srgbClr val="FFFFFF"/>
                </a:solidFill>
              </a:uFill>
              <a:latin typeface="Arial"/>
            </a:endParaRPr>
          </a:p>
          <a:p>
            <a:pPr>
              <a:lnSpc>
                <a:spcPct val="100000"/>
              </a:lnSpc>
            </a:pPr>
            <a:r>
              <a:rPr lang="en-IN" sz="2800" b="0" strike="noStrike" spc="-1">
                <a:solidFill>
                  <a:srgbClr val="000000"/>
                </a:solidFill>
                <a:uFill>
                  <a:solidFill>
                    <a:srgbClr val="FFFFFF"/>
                  </a:solidFill>
                </a:uFill>
                <a:latin typeface="Calibri"/>
                <a:ea typeface="DejaVu Sans"/>
              </a:rPr>
              <a:t>=&gt; Code Efficiency</a:t>
            </a:r>
            <a:endParaRPr lang="en-IN" sz="1800" b="0" strike="noStrike" spc="-1">
              <a:solidFill>
                <a:srgbClr val="000000"/>
              </a:solidFill>
              <a:uFill>
                <a:solidFill>
                  <a:srgbClr val="FFFFFF"/>
                </a:solidFill>
              </a:uFill>
              <a:latin typeface="Arial"/>
            </a:endParaRPr>
          </a:p>
          <a:p>
            <a:pPr>
              <a:lnSpc>
                <a:spcPct val="100000"/>
              </a:lnSpc>
            </a:pPr>
            <a:endParaRPr lang="en-IN" sz="1800" b="0" strike="noStrike" spc="-1">
              <a:solidFill>
                <a:srgbClr val="000000"/>
              </a:solidFill>
              <a:uFill>
                <a:solidFill>
                  <a:srgbClr val="FFFFFF"/>
                </a:solidFill>
              </a:uFill>
              <a:latin typeface="Arial"/>
            </a:endParaRPr>
          </a:p>
          <a:p>
            <a:pPr marL="343080" indent="-342360">
              <a:lnSpc>
                <a:spcPct val="100000"/>
              </a:lnSpc>
              <a:buClr>
                <a:srgbClr val="000000"/>
              </a:buClr>
              <a:buFont typeface="Arial"/>
              <a:buChar char="•"/>
            </a:pPr>
            <a:r>
              <a:rPr lang="en-IN" sz="2800" b="0" strike="noStrike" spc="-1">
                <a:solidFill>
                  <a:srgbClr val="000000"/>
                </a:solidFill>
                <a:uFill>
                  <a:solidFill>
                    <a:srgbClr val="FFFFFF"/>
                  </a:solidFill>
                </a:uFill>
                <a:latin typeface="Calibri"/>
                <a:ea typeface="DejaVu Sans"/>
              </a:rPr>
              <a:t>Implementation and deployment of compressed text on cloud.</a:t>
            </a:r>
            <a:endParaRPr lang="en-IN" sz="1800" b="0" strike="noStrike" spc="-1">
              <a:solidFill>
                <a:srgbClr val="000000"/>
              </a:solidFill>
              <a:uFill>
                <a:solidFill>
                  <a:srgbClr val="FFFFFF"/>
                </a:solidFill>
              </a:uFill>
              <a:latin typeface="Arial"/>
            </a:endParaRPr>
          </a:p>
          <a:p>
            <a:pPr marL="570960">
              <a:lnSpc>
                <a:spcPct val="100000"/>
              </a:lnSpc>
            </a:pPr>
            <a:endParaRPr lang="en-IN" sz="1800" b="0" strike="noStrike" spc="-1" dirty="0">
              <a:solidFill>
                <a:srgbClr val="000000"/>
              </a:solidFill>
              <a:uFill>
                <a:solidFill>
                  <a:srgbClr val="FFFFFF"/>
                </a:solidFill>
              </a:uFill>
              <a:latin typeface="Arial"/>
            </a:endParaRPr>
          </a:p>
        </p:txBody>
      </p:sp>
      <p:sp>
        <p:nvSpPr>
          <p:cNvPr id="201" name="CustomShape 3"/>
          <p:cNvSpPr/>
          <p:nvPr/>
        </p:nvSpPr>
        <p:spPr>
          <a:xfrm>
            <a:off x="914400" y="3279600"/>
            <a:ext cx="6725160" cy="3841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110880" y="497160"/>
            <a:ext cx="12191400" cy="564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600" b="1" strike="noStrike" spc="-1" dirty="0">
                <a:solidFill>
                  <a:srgbClr val="595959"/>
                </a:solidFill>
                <a:uFill>
                  <a:solidFill>
                    <a:srgbClr val="FFFFFF"/>
                  </a:solidFill>
                </a:uFill>
                <a:latin typeface="Calibri"/>
              </a:rPr>
              <a:t>Objectives Achieved</a:t>
            </a:r>
          </a:p>
        </p:txBody>
      </p:sp>
      <p:sp>
        <p:nvSpPr>
          <p:cNvPr id="200" name="CustomShape 2"/>
          <p:cNvSpPr/>
          <p:nvPr/>
        </p:nvSpPr>
        <p:spPr>
          <a:xfrm>
            <a:off x="601560" y="1311480"/>
            <a:ext cx="10719360" cy="563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570960">
              <a:lnSpc>
                <a:spcPct val="100000"/>
              </a:lnSpc>
            </a:pPr>
            <a:endParaRPr lang="en-IN" sz="1800" b="0" strike="noStrike" spc="-1" dirty="0">
              <a:solidFill>
                <a:srgbClr val="000000"/>
              </a:solidFill>
              <a:uFill>
                <a:solidFill>
                  <a:srgbClr val="FFFFFF"/>
                </a:solidFill>
              </a:uFill>
              <a:latin typeface="Arial"/>
            </a:endParaRPr>
          </a:p>
        </p:txBody>
      </p:sp>
      <p:sp>
        <p:nvSpPr>
          <p:cNvPr id="201" name="CustomShape 3"/>
          <p:cNvSpPr/>
          <p:nvPr/>
        </p:nvSpPr>
        <p:spPr>
          <a:xfrm>
            <a:off x="914400" y="3279600"/>
            <a:ext cx="6725160" cy="384120"/>
          </a:xfrm>
          <a:prstGeom prst="rect">
            <a:avLst/>
          </a:prstGeom>
          <a:noFill/>
          <a:ln>
            <a:noFill/>
          </a:ln>
        </p:spPr>
        <p:style>
          <a:lnRef idx="0">
            <a:scrgbClr r="0" g="0" b="0"/>
          </a:lnRef>
          <a:fillRef idx="0">
            <a:scrgbClr r="0" g="0" b="0"/>
          </a:fillRef>
          <a:effectRef idx="0">
            <a:scrgbClr r="0" g="0" b="0"/>
          </a:effectRef>
          <a:fontRef idx="minor"/>
        </p:style>
      </p:sp>
      <p:sp>
        <p:nvSpPr>
          <p:cNvPr id="2" name="TextBox 1">
            <a:extLst>
              <a:ext uri="{FF2B5EF4-FFF2-40B4-BE49-F238E27FC236}">
                <a16:creationId xmlns:a16="http://schemas.microsoft.com/office/drawing/2014/main" id="{4BBF7D2E-C4D5-4440-9FC5-8725842FDED4}"/>
              </a:ext>
            </a:extLst>
          </p:cNvPr>
          <p:cNvSpPr txBox="1"/>
          <p:nvPr/>
        </p:nvSpPr>
        <p:spPr>
          <a:xfrm>
            <a:off x="1066800" y="2202873"/>
            <a:ext cx="9684327" cy="3539430"/>
          </a:xfrm>
          <a:prstGeom prst="rect">
            <a:avLst/>
          </a:prstGeom>
          <a:noFill/>
        </p:spPr>
        <p:txBody>
          <a:bodyPr wrap="square" rtlCol="0">
            <a:spAutoFit/>
          </a:bodyPr>
          <a:lstStyle/>
          <a:p>
            <a:pPr lvl="0"/>
            <a:r>
              <a:rPr lang="en-IN" sz="3200" dirty="0"/>
              <a:t>1.Pseudo Code of Huffman Coding, LZW and Shannon-Fano Algorithm.</a:t>
            </a:r>
          </a:p>
          <a:p>
            <a:pPr lvl="0"/>
            <a:endParaRPr lang="en-IN" sz="3200" dirty="0"/>
          </a:p>
          <a:p>
            <a:pPr lvl="0"/>
            <a:r>
              <a:rPr lang="en-IN" sz="3200" dirty="0"/>
              <a:t>2.Designing of Algorithms and Flow </a:t>
            </a:r>
            <a:r>
              <a:rPr lang="en-IN" sz="3200"/>
              <a:t>Chart.</a:t>
            </a:r>
          </a:p>
          <a:p>
            <a:pPr lvl="0"/>
            <a:endParaRPr lang="en-IN" sz="3200" dirty="0"/>
          </a:p>
          <a:p>
            <a:pPr lvl="0"/>
            <a:r>
              <a:rPr lang="en-IN" sz="3200" dirty="0"/>
              <a:t>3.Implementation of Huffman Code and Shannon-Fano.</a:t>
            </a:r>
          </a:p>
        </p:txBody>
      </p:sp>
    </p:spTree>
    <p:extLst>
      <p:ext uri="{BB962C8B-B14F-4D97-AF65-F5344CB8AC3E}">
        <p14:creationId xmlns:p14="http://schemas.microsoft.com/office/powerpoint/2010/main" val="12717116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9291</TotalTime>
  <Words>1134</Words>
  <Application>Microsoft Office PowerPoint</Application>
  <PresentationFormat>Widescreen</PresentationFormat>
  <Paragraphs>125</Paragraphs>
  <Slides>25</Slides>
  <Notes>3</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25</vt:i4>
      </vt:variant>
    </vt:vector>
  </HeadingPairs>
  <TitlesOfParts>
    <vt:vector size="36" baseType="lpstr">
      <vt:lpstr>Arial</vt:lpstr>
      <vt:lpstr>Calibri</vt:lpstr>
      <vt:lpstr>Cambria</vt:lpstr>
      <vt:lpstr>Symbol</vt:lpstr>
      <vt:lpstr>Times New Roman</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 Use Case Diagrams  </vt:lpstr>
      <vt:lpstr>DFD LEVEL-0:</vt:lpstr>
      <vt:lpstr>DFD LEVEL-1:</vt:lpstr>
      <vt:lpstr>FLOW-CHART FOR HUFFMAN CODING: </vt:lpstr>
      <vt:lpstr>FLOW-CHART FOR SHANNON-FANO:</vt:lpstr>
      <vt:lpstr>FLOW-CHART FOR Lempel Zev Welch: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subject/>
  <dc:creator>Apple 2</dc:creator>
  <dc:description/>
  <cp:lastModifiedBy>Deepanshu goyal</cp:lastModifiedBy>
  <cp:revision>774</cp:revision>
  <cp:lastPrinted>2017-08-16T11:40:20Z</cp:lastPrinted>
  <dcterms:created xsi:type="dcterms:W3CDTF">2017-08-14T08:34:40Z</dcterms:created>
  <dcterms:modified xsi:type="dcterms:W3CDTF">2018-11-25T09:09:26Z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